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95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726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65172" y="2694245"/>
            <a:ext cx="12773755" cy="1470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4488" y="346504"/>
            <a:ext cx="19446875" cy="1470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1217" y="2190978"/>
            <a:ext cx="12693015" cy="6736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aniel@mrdbourke.com" TargetMode="External"/><Relationship Id="rId5" Type="http://schemas.openxmlformats.org/officeDocument/2006/relationships/image" Target="../media/image24.jp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5liqUk0ZTw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14.png"/><Relationship Id="rId7" Type="http://schemas.openxmlformats.org/officeDocument/2006/relationships/image" Target="../media/image40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jpg"/><Relationship Id="rId11" Type="http://schemas.openxmlformats.org/officeDocument/2006/relationships/image" Target="../media/image44.png"/><Relationship Id="rId5" Type="http://schemas.openxmlformats.org/officeDocument/2006/relationships/image" Target="../media/image19.png"/><Relationship Id="rId10" Type="http://schemas.openxmlformats.org/officeDocument/2006/relationships/image" Target="../media/image43.png"/><Relationship Id="rId4" Type="http://schemas.openxmlformats.org/officeDocument/2006/relationships/image" Target="../media/image15.png"/><Relationship Id="rId9" Type="http://schemas.openxmlformats.org/officeDocument/2006/relationships/image" Target="../media/image42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rixmultiplication.xyz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5" y="4735912"/>
            <a:ext cx="10853420" cy="1483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50" b="1" spc="830" dirty="0">
                <a:latin typeface="Calibri"/>
                <a:cs typeface="Calibri"/>
              </a:rPr>
              <a:t>Deep</a:t>
            </a:r>
            <a:r>
              <a:rPr sz="9550" b="1" spc="-1660" dirty="0">
                <a:latin typeface="Calibri"/>
                <a:cs typeface="Calibri"/>
              </a:rPr>
              <a:t> </a:t>
            </a:r>
            <a:r>
              <a:rPr sz="9550" b="1" spc="520" dirty="0">
                <a:latin typeface="Calibri"/>
                <a:cs typeface="Calibri"/>
              </a:rPr>
              <a:t>Learning </a:t>
            </a:r>
            <a:r>
              <a:rPr sz="9550" b="1" spc="405" dirty="0">
                <a:latin typeface="Calibri"/>
                <a:cs typeface="Calibri"/>
              </a:rPr>
              <a:t>with</a:t>
            </a:r>
            <a:endParaRPr sz="95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58916" y="1568741"/>
            <a:ext cx="8388993" cy="5358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917" y="2866528"/>
            <a:ext cx="17600295" cy="618871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514984" marR="759460" indent="-502920">
              <a:lnSpc>
                <a:spcPts val="5860"/>
              </a:lnSpc>
              <a:spcBef>
                <a:spcPts val="355"/>
              </a:spcBef>
              <a:buClr>
                <a:srgbClr val="FFFFFF"/>
              </a:buClr>
              <a:buSzPct val="122222"/>
              <a:buFont typeface="Calibri"/>
              <a:buChar char="•"/>
              <a:tabLst>
                <a:tab pos="514984" algn="l"/>
                <a:tab pos="515620" algn="l"/>
              </a:tabLst>
            </a:pPr>
            <a:r>
              <a:rPr sz="4950" b="1" spc="350" dirty="0">
                <a:solidFill>
                  <a:srgbClr val="18E7CF"/>
                </a:solidFill>
                <a:latin typeface="Calibri"/>
                <a:cs typeface="Calibri"/>
              </a:rPr>
              <a:t>Problems </a:t>
            </a:r>
            <a:r>
              <a:rPr sz="4950" b="1" spc="305" dirty="0">
                <a:solidFill>
                  <a:srgbClr val="18E7CF"/>
                </a:solidFill>
                <a:latin typeface="Calibri"/>
                <a:cs typeface="Calibri"/>
              </a:rPr>
              <a:t>with </a:t>
            </a:r>
            <a:r>
              <a:rPr sz="4950" b="1" spc="375" dirty="0">
                <a:solidFill>
                  <a:srgbClr val="18E7CF"/>
                </a:solidFill>
                <a:latin typeface="Calibri"/>
                <a:cs typeface="Calibri"/>
              </a:rPr>
              <a:t>long </a:t>
            </a:r>
            <a:r>
              <a:rPr sz="4950" b="1" spc="275" dirty="0">
                <a:solidFill>
                  <a:srgbClr val="18E7CF"/>
                </a:solidFill>
                <a:latin typeface="Calibri"/>
                <a:cs typeface="Calibri"/>
              </a:rPr>
              <a:t>lists </a:t>
            </a:r>
            <a:r>
              <a:rPr sz="4950" b="1" spc="400" dirty="0">
                <a:solidFill>
                  <a:srgbClr val="18E7CF"/>
                </a:solidFill>
                <a:latin typeface="Calibri"/>
                <a:cs typeface="Calibri"/>
              </a:rPr>
              <a:t>of </a:t>
            </a:r>
            <a:r>
              <a:rPr sz="4950" b="1" spc="300" dirty="0">
                <a:solidFill>
                  <a:srgbClr val="18E7CF"/>
                </a:solidFill>
                <a:latin typeface="Calibri"/>
                <a:cs typeface="Calibri"/>
              </a:rPr>
              <a:t>rules</a:t>
            </a:r>
            <a:r>
              <a:rPr sz="4950" spc="300" dirty="0">
                <a:solidFill>
                  <a:srgbClr val="FFFFFF"/>
                </a:solidFill>
                <a:latin typeface="Calibri"/>
                <a:cs typeface="Calibri"/>
              </a:rPr>
              <a:t>—when </a:t>
            </a:r>
            <a:r>
              <a:rPr sz="4950" spc="32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4950" spc="204" dirty="0">
                <a:solidFill>
                  <a:srgbClr val="FFFFFF"/>
                </a:solidFill>
                <a:latin typeface="Calibri"/>
                <a:cs typeface="Calibri"/>
              </a:rPr>
              <a:t>traditional  </a:t>
            </a:r>
            <a:r>
              <a:rPr sz="4950" spc="345" dirty="0">
                <a:solidFill>
                  <a:srgbClr val="FFFFFF"/>
                </a:solidFill>
                <a:latin typeface="Calibri"/>
                <a:cs typeface="Calibri"/>
              </a:rPr>
              <a:t>approach</a:t>
            </a:r>
            <a:r>
              <a:rPr sz="49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125" dirty="0">
                <a:solidFill>
                  <a:srgbClr val="FFFFFF"/>
                </a:solidFill>
                <a:latin typeface="Calibri"/>
                <a:cs typeface="Calibri"/>
              </a:rPr>
              <a:t>fails,</a:t>
            </a:r>
            <a:r>
              <a:rPr sz="49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10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49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70" dirty="0">
                <a:solidFill>
                  <a:srgbClr val="FFFFFF"/>
                </a:solidFill>
                <a:latin typeface="Calibri"/>
                <a:cs typeface="Calibri"/>
              </a:rPr>
              <a:t>learning/deep</a:t>
            </a:r>
            <a:r>
              <a:rPr sz="49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3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9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5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49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170" dirty="0">
                <a:solidFill>
                  <a:srgbClr val="FFFFFF"/>
                </a:solidFill>
                <a:latin typeface="Calibri"/>
                <a:cs typeface="Calibri"/>
              </a:rPr>
              <a:t>help.</a:t>
            </a:r>
            <a:endParaRPr sz="4950">
              <a:latin typeface="Calibri"/>
              <a:cs typeface="Calibri"/>
            </a:endParaRPr>
          </a:p>
          <a:p>
            <a:pPr marL="514984" marR="703580" indent="-502920">
              <a:lnSpc>
                <a:spcPts val="5860"/>
              </a:lnSpc>
              <a:spcBef>
                <a:spcPts val="3715"/>
              </a:spcBef>
              <a:buClr>
                <a:srgbClr val="FFFFFF"/>
              </a:buClr>
              <a:buSzPct val="122222"/>
              <a:buFont typeface="Calibri"/>
              <a:buChar char="•"/>
              <a:tabLst>
                <a:tab pos="514984" algn="l"/>
                <a:tab pos="515620" algn="l"/>
              </a:tabLst>
            </a:pPr>
            <a:r>
              <a:rPr sz="4950" b="1" spc="320" dirty="0">
                <a:solidFill>
                  <a:srgbClr val="18E7CF"/>
                </a:solidFill>
                <a:latin typeface="Calibri"/>
                <a:cs typeface="Calibri"/>
              </a:rPr>
              <a:t>Continually</a:t>
            </a:r>
            <a:r>
              <a:rPr sz="4950" b="1" spc="-10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950" b="1" spc="434" dirty="0">
                <a:solidFill>
                  <a:srgbClr val="18E7CF"/>
                </a:solidFill>
                <a:latin typeface="Calibri"/>
                <a:cs typeface="Calibri"/>
              </a:rPr>
              <a:t>changing</a:t>
            </a:r>
            <a:r>
              <a:rPr sz="4950" b="1" spc="-10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950" b="1" spc="360" dirty="0">
                <a:solidFill>
                  <a:srgbClr val="18E7CF"/>
                </a:solidFill>
                <a:latin typeface="Calibri"/>
                <a:cs typeface="Calibri"/>
              </a:rPr>
              <a:t>environments</a:t>
            </a:r>
            <a:r>
              <a:rPr sz="4950" spc="360" dirty="0">
                <a:solidFill>
                  <a:srgbClr val="FFFFFF"/>
                </a:solidFill>
                <a:latin typeface="Calibri"/>
                <a:cs typeface="Calibri"/>
              </a:rPr>
              <a:t>—deep</a:t>
            </a:r>
            <a:r>
              <a:rPr sz="49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3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9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80" dirty="0">
                <a:solidFill>
                  <a:srgbClr val="FFFFFF"/>
                </a:solidFill>
                <a:latin typeface="Calibri"/>
                <a:cs typeface="Calibri"/>
              </a:rPr>
              <a:t>can  </a:t>
            </a: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adapt</a:t>
            </a:r>
            <a:r>
              <a:rPr sz="49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95" dirty="0">
                <a:solidFill>
                  <a:srgbClr val="FFFFFF"/>
                </a:solidFill>
                <a:latin typeface="Calibri"/>
                <a:cs typeface="Calibri"/>
              </a:rPr>
              <a:t>(‘learn’)</a:t>
            </a:r>
            <a:r>
              <a:rPr sz="49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3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9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4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49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50" dirty="0">
                <a:solidFill>
                  <a:srgbClr val="FFFFFF"/>
                </a:solidFill>
                <a:latin typeface="Calibri"/>
                <a:cs typeface="Calibri"/>
              </a:rPr>
              <a:t>scenarios.</a:t>
            </a:r>
            <a:endParaRPr sz="4950">
              <a:latin typeface="Calibri"/>
              <a:cs typeface="Calibri"/>
            </a:endParaRPr>
          </a:p>
          <a:p>
            <a:pPr marL="514984" marR="5080" indent="-502920" algn="just">
              <a:lnSpc>
                <a:spcPts val="5860"/>
              </a:lnSpc>
              <a:spcBef>
                <a:spcPts val="3715"/>
              </a:spcBef>
              <a:buClr>
                <a:srgbClr val="FFFFFF"/>
              </a:buClr>
              <a:buSzPct val="122222"/>
              <a:buFont typeface="Calibri"/>
              <a:buChar char="•"/>
              <a:tabLst>
                <a:tab pos="515620" algn="l"/>
              </a:tabLst>
            </a:pPr>
            <a:r>
              <a:rPr sz="4950" b="1" spc="380" dirty="0">
                <a:solidFill>
                  <a:srgbClr val="18E7CF"/>
                </a:solidFill>
                <a:latin typeface="Calibri"/>
                <a:cs typeface="Calibri"/>
              </a:rPr>
              <a:t>Discovering</a:t>
            </a:r>
            <a:r>
              <a:rPr sz="4950" b="1" spc="-8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950" b="1" spc="330" dirty="0">
                <a:solidFill>
                  <a:srgbClr val="18E7CF"/>
                </a:solidFill>
                <a:latin typeface="Calibri"/>
                <a:cs typeface="Calibri"/>
              </a:rPr>
              <a:t>insights</a:t>
            </a:r>
            <a:r>
              <a:rPr sz="4950" b="1" spc="-8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950" b="1" spc="254" dirty="0">
                <a:solidFill>
                  <a:srgbClr val="18E7CF"/>
                </a:solidFill>
                <a:latin typeface="Calibri"/>
                <a:cs typeface="Calibri"/>
              </a:rPr>
              <a:t>within</a:t>
            </a:r>
            <a:r>
              <a:rPr sz="4950" b="1" spc="-8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950" b="1" spc="330" dirty="0">
                <a:solidFill>
                  <a:srgbClr val="18E7CF"/>
                </a:solidFill>
                <a:latin typeface="Calibri"/>
                <a:cs typeface="Calibri"/>
              </a:rPr>
              <a:t>large</a:t>
            </a:r>
            <a:r>
              <a:rPr sz="4950" b="1" spc="-8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950" b="1" spc="365" dirty="0">
                <a:solidFill>
                  <a:srgbClr val="18E7CF"/>
                </a:solidFill>
                <a:latin typeface="Calibri"/>
                <a:cs typeface="Calibri"/>
              </a:rPr>
              <a:t>collections</a:t>
            </a:r>
            <a:r>
              <a:rPr sz="4950" b="1" spc="-8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950" b="1" spc="400" dirty="0">
                <a:solidFill>
                  <a:srgbClr val="18E7CF"/>
                </a:solidFill>
                <a:latin typeface="Calibri"/>
                <a:cs typeface="Calibri"/>
              </a:rPr>
              <a:t>of</a:t>
            </a:r>
            <a:r>
              <a:rPr sz="4950" b="1" spc="-8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950" b="1" spc="385" dirty="0">
                <a:solidFill>
                  <a:srgbClr val="18E7CF"/>
                </a:solidFill>
                <a:latin typeface="Calibri"/>
                <a:cs typeface="Calibri"/>
              </a:rPr>
              <a:t>data</a:t>
            </a:r>
            <a:r>
              <a:rPr sz="4950" spc="385" dirty="0">
                <a:solidFill>
                  <a:srgbClr val="FFFFFF"/>
                </a:solidFill>
                <a:latin typeface="Calibri"/>
                <a:cs typeface="Calibri"/>
              </a:rPr>
              <a:t>—can  </a:t>
            </a:r>
            <a:r>
              <a:rPr sz="4950" spc="27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90" dirty="0">
                <a:solidFill>
                  <a:srgbClr val="FFFFFF"/>
                </a:solidFill>
                <a:latin typeface="Calibri"/>
                <a:cs typeface="Calibri"/>
              </a:rPr>
              <a:t>imagine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95" dirty="0">
                <a:solidFill>
                  <a:srgbClr val="FFFFFF"/>
                </a:solidFill>
                <a:latin typeface="Calibri"/>
                <a:cs typeface="Calibri"/>
              </a:rPr>
              <a:t>trying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3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20" dirty="0">
                <a:solidFill>
                  <a:srgbClr val="FFFFFF"/>
                </a:solidFill>
                <a:latin typeface="Calibri"/>
                <a:cs typeface="Calibri"/>
              </a:rPr>
              <a:t>hand-craft</a:t>
            </a:r>
            <a:r>
              <a:rPr sz="49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195" dirty="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54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0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-180" dirty="0">
                <a:solidFill>
                  <a:srgbClr val="FFFFFF"/>
                </a:solidFill>
                <a:latin typeface="Calibri"/>
                <a:cs typeface="Calibri"/>
              </a:rPr>
              <a:t>101</a:t>
            </a:r>
            <a:r>
              <a:rPr sz="49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55" dirty="0">
                <a:solidFill>
                  <a:srgbClr val="FFFFFF"/>
                </a:solidFill>
                <a:latin typeface="Calibri"/>
                <a:cs typeface="Calibri"/>
              </a:rPr>
              <a:t>diSerent  </a:t>
            </a:r>
            <a:r>
              <a:rPr sz="4950" spc="275" dirty="0">
                <a:solidFill>
                  <a:srgbClr val="FFFFFF"/>
                </a:solidFill>
                <a:latin typeface="Calibri"/>
                <a:cs typeface="Calibri"/>
              </a:rPr>
              <a:t>kinds</a:t>
            </a:r>
            <a:r>
              <a:rPr sz="49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2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9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75" dirty="0">
                <a:solidFill>
                  <a:srgbClr val="FFFFFF"/>
                </a:solidFill>
                <a:latin typeface="Calibri"/>
                <a:cs typeface="Calibri"/>
              </a:rPr>
              <a:t>food</a:t>
            </a:r>
            <a:r>
              <a:rPr sz="49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60" dirty="0">
                <a:solidFill>
                  <a:srgbClr val="FFFFFF"/>
                </a:solidFill>
                <a:latin typeface="Calibri"/>
                <a:cs typeface="Calibri"/>
              </a:rPr>
              <a:t>look</a:t>
            </a:r>
            <a:r>
              <a:rPr sz="49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FFFFFF"/>
                </a:solidFill>
                <a:latin typeface="Calibri"/>
                <a:cs typeface="Calibri"/>
              </a:rPr>
              <a:t>like?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89087" y="544995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759720" y="544995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5318" y="109428"/>
            <a:ext cx="18920460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8800" spc="445" dirty="0"/>
              <a:t>What</a:t>
            </a:r>
            <a:r>
              <a:rPr sz="8800" spc="-1235" dirty="0"/>
              <a:t> </a:t>
            </a:r>
            <a:r>
              <a:rPr sz="8800" spc="475" dirty="0"/>
              <a:t>deep</a:t>
            </a:r>
            <a:r>
              <a:rPr sz="8800" spc="-1230" dirty="0"/>
              <a:t> </a:t>
            </a:r>
            <a:r>
              <a:rPr sz="8800" spc="140" dirty="0"/>
              <a:t>learning</a:t>
            </a:r>
            <a:r>
              <a:rPr sz="8800" spc="-1230" dirty="0"/>
              <a:t> </a:t>
            </a:r>
            <a:r>
              <a:rPr sz="8800" spc="105" dirty="0"/>
              <a:t>is</a:t>
            </a:r>
            <a:r>
              <a:rPr sz="8800" spc="-1235" dirty="0"/>
              <a:t> </a:t>
            </a:r>
            <a:r>
              <a:rPr sz="8800" spc="545" dirty="0"/>
              <a:t>good</a:t>
            </a:r>
            <a:r>
              <a:rPr sz="8800" spc="-1230" dirty="0"/>
              <a:t> </a:t>
            </a:r>
            <a:r>
              <a:rPr sz="8800" spc="365" dirty="0"/>
              <a:t>for</a:t>
            </a:r>
            <a:r>
              <a:rPr sz="8800" spc="-1445" dirty="0"/>
              <a:t> </a:t>
            </a:r>
            <a:r>
              <a:rPr sz="18525" spc="-6884" baseline="-7872" dirty="0">
                <a:latin typeface="Segoe UI Emoji"/>
                <a:cs typeface="Segoe UI Emoji"/>
              </a:rPr>
              <a:t>🤖✅</a:t>
            </a:r>
            <a:endParaRPr sz="18525" baseline="-7872">
              <a:latin typeface="Segoe UI Emoji"/>
              <a:cs typeface="Segoe UI Emoj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89087" y="544995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759720" y="544995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5318" y="24336"/>
            <a:ext cx="18920460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7850" spc="400" dirty="0"/>
              <a:t>What</a:t>
            </a:r>
            <a:r>
              <a:rPr sz="7850" spc="-1095" dirty="0"/>
              <a:t> </a:t>
            </a:r>
            <a:r>
              <a:rPr sz="7850" spc="425" dirty="0"/>
              <a:t>deep</a:t>
            </a:r>
            <a:r>
              <a:rPr sz="7850" spc="-1095" dirty="0"/>
              <a:t> </a:t>
            </a:r>
            <a:r>
              <a:rPr sz="7850" spc="125" dirty="0"/>
              <a:t>learning</a:t>
            </a:r>
            <a:r>
              <a:rPr sz="7850" spc="-1095" dirty="0"/>
              <a:t> </a:t>
            </a:r>
            <a:r>
              <a:rPr sz="7850" spc="95" dirty="0"/>
              <a:t>is</a:t>
            </a:r>
            <a:r>
              <a:rPr sz="7850" spc="-1095" dirty="0"/>
              <a:t> </a:t>
            </a:r>
            <a:r>
              <a:rPr sz="7850" spc="365" dirty="0"/>
              <a:t>not</a:t>
            </a:r>
            <a:r>
              <a:rPr sz="7850" spc="-1095" dirty="0"/>
              <a:t> </a:t>
            </a:r>
            <a:r>
              <a:rPr sz="7850" spc="490" dirty="0"/>
              <a:t>good</a:t>
            </a:r>
            <a:r>
              <a:rPr sz="7850" spc="-1090" dirty="0"/>
              <a:t> </a:t>
            </a:r>
            <a:r>
              <a:rPr sz="7850" spc="-1495" dirty="0"/>
              <a:t>for</a:t>
            </a:r>
            <a:r>
              <a:rPr sz="18525" spc="-2242" baseline="-11021" dirty="0">
                <a:latin typeface="Segoe UI Emoji"/>
                <a:cs typeface="Segoe UI Emoji"/>
              </a:rPr>
              <a:t>🤖🚫</a:t>
            </a:r>
            <a:endParaRPr sz="18525" baseline="-11021">
              <a:latin typeface="Segoe UI Emoji"/>
              <a:cs typeface="Segoe UI Emoji"/>
            </a:endParaRPr>
          </a:p>
        </p:txBody>
      </p:sp>
      <p:sp>
        <p:nvSpPr>
          <p:cNvPr id="5" name="object 5"/>
          <p:cNvSpPr txBox="1"/>
          <p:nvPr/>
        </p:nvSpPr>
        <p:spPr>
          <a:xfrm rot="21180000">
            <a:off x="9605805" y="188807"/>
            <a:ext cx="3150100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650"/>
              </a:lnSpc>
            </a:pPr>
            <a:r>
              <a:rPr sz="4950" b="1" spc="105" dirty="0">
                <a:solidFill>
                  <a:srgbClr val="FFFFFF"/>
                </a:solidFill>
                <a:latin typeface="Arial"/>
                <a:cs typeface="Arial"/>
              </a:rPr>
              <a:t>(typically)</a:t>
            </a:r>
            <a:endParaRPr sz="4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3917" y="2410270"/>
            <a:ext cx="17706975" cy="8001634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85140" marR="5080" indent="-472440">
              <a:lnSpc>
                <a:spcPts val="5490"/>
              </a:lnSpc>
              <a:spcBef>
                <a:spcPts val="355"/>
              </a:spcBef>
              <a:buClr>
                <a:srgbClr val="FFFFFF"/>
              </a:buClr>
              <a:buSzPct val="122580"/>
              <a:buFont typeface="Calibri"/>
              <a:buChar char="•"/>
              <a:tabLst>
                <a:tab pos="484505" algn="l"/>
                <a:tab pos="485140" algn="l"/>
              </a:tabLst>
            </a:pPr>
            <a:r>
              <a:rPr sz="4650" b="1" spc="390" dirty="0">
                <a:solidFill>
                  <a:srgbClr val="18E7CF"/>
                </a:solidFill>
                <a:latin typeface="Calibri"/>
                <a:cs typeface="Calibri"/>
              </a:rPr>
              <a:t>When</a:t>
            </a:r>
            <a:r>
              <a:rPr sz="4650" b="1" spc="-8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325" dirty="0">
                <a:solidFill>
                  <a:srgbClr val="18E7CF"/>
                </a:solidFill>
                <a:latin typeface="Calibri"/>
                <a:cs typeface="Calibri"/>
              </a:rPr>
              <a:t>you</a:t>
            </a:r>
            <a:r>
              <a:rPr sz="4650" b="1" spc="-8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390" dirty="0">
                <a:solidFill>
                  <a:srgbClr val="18E7CF"/>
                </a:solidFill>
                <a:latin typeface="Calibri"/>
                <a:cs typeface="Calibri"/>
              </a:rPr>
              <a:t>need</a:t>
            </a:r>
            <a:r>
              <a:rPr sz="4650" b="1" spc="-7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275" dirty="0">
                <a:solidFill>
                  <a:srgbClr val="18E7CF"/>
                </a:solidFill>
                <a:latin typeface="Calibri"/>
                <a:cs typeface="Calibri"/>
              </a:rPr>
              <a:t>explainability</a:t>
            </a:r>
            <a:r>
              <a:rPr sz="4650" spc="275" dirty="0">
                <a:solidFill>
                  <a:srgbClr val="FFFFFF"/>
                </a:solidFill>
                <a:latin typeface="Calibri"/>
                <a:cs typeface="Calibri"/>
              </a:rPr>
              <a:t>—the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85" dirty="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45" dirty="0">
                <a:solidFill>
                  <a:srgbClr val="FFFFFF"/>
                </a:solidFill>
                <a:latin typeface="Calibri"/>
                <a:cs typeface="Calibri"/>
              </a:rPr>
              <a:t>learned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5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8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400" dirty="0">
                <a:solidFill>
                  <a:srgbClr val="FFFFFF"/>
                </a:solidFill>
                <a:latin typeface="Calibri"/>
                <a:cs typeface="Calibri"/>
              </a:rPr>
              <a:t>deep  </a:t>
            </a:r>
            <a:r>
              <a:rPr sz="4650" spc="22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1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2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40" dirty="0">
                <a:solidFill>
                  <a:srgbClr val="FFFFFF"/>
                </a:solidFill>
                <a:latin typeface="Calibri"/>
                <a:cs typeface="Calibri"/>
              </a:rPr>
              <a:t>typically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25" dirty="0">
                <a:solidFill>
                  <a:srgbClr val="FFFFFF"/>
                </a:solidFill>
                <a:latin typeface="Calibri"/>
                <a:cs typeface="Calibri"/>
              </a:rPr>
              <a:t>uninterpretable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5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8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15" dirty="0">
                <a:solidFill>
                  <a:srgbClr val="FFFFFF"/>
                </a:solidFill>
                <a:latin typeface="Calibri"/>
                <a:cs typeface="Calibri"/>
              </a:rPr>
              <a:t>human.</a:t>
            </a:r>
            <a:endParaRPr sz="4650">
              <a:latin typeface="Calibri"/>
              <a:cs typeface="Calibri"/>
            </a:endParaRPr>
          </a:p>
          <a:p>
            <a:pPr marL="485140" marR="205740" indent="-472440">
              <a:lnSpc>
                <a:spcPts val="5490"/>
              </a:lnSpc>
              <a:spcBef>
                <a:spcPts val="3490"/>
              </a:spcBef>
              <a:buClr>
                <a:srgbClr val="FFFFFF"/>
              </a:buClr>
              <a:buSzPct val="122580"/>
              <a:buFont typeface="Calibri"/>
              <a:buChar char="•"/>
              <a:tabLst>
                <a:tab pos="484505" algn="l"/>
                <a:tab pos="485140" algn="l"/>
              </a:tabLst>
            </a:pPr>
            <a:r>
              <a:rPr sz="4650" b="1" spc="390" dirty="0">
                <a:solidFill>
                  <a:srgbClr val="18E7CF"/>
                </a:solidFill>
                <a:latin typeface="Calibri"/>
                <a:cs typeface="Calibri"/>
              </a:rPr>
              <a:t>When</a:t>
            </a:r>
            <a:r>
              <a:rPr sz="4650" b="1" spc="-8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360" dirty="0">
                <a:solidFill>
                  <a:srgbClr val="18E7CF"/>
                </a:solidFill>
                <a:latin typeface="Calibri"/>
                <a:cs typeface="Calibri"/>
              </a:rPr>
              <a:t>the</a:t>
            </a:r>
            <a:r>
              <a:rPr sz="4650" b="1" spc="-7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254" dirty="0">
                <a:solidFill>
                  <a:srgbClr val="18E7CF"/>
                </a:solidFill>
                <a:latin typeface="Calibri"/>
                <a:cs typeface="Calibri"/>
              </a:rPr>
              <a:t>traditional</a:t>
            </a:r>
            <a:r>
              <a:rPr sz="4650" b="1" spc="-8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380" dirty="0">
                <a:solidFill>
                  <a:srgbClr val="18E7CF"/>
                </a:solidFill>
                <a:latin typeface="Calibri"/>
                <a:cs typeface="Calibri"/>
              </a:rPr>
              <a:t>approach</a:t>
            </a:r>
            <a:r>
              <a:rPr sz="4650" b="1" spc="-7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225" dirty="0">
                <a:solidFill>
                  <a:srgbClr val="18E7CF"/>
                </a:solidFill>
                <a:latin typeface="Calibri"/>
                <a:cs typeface="Calibri"/>
              </a:rPr>
              <a:t>is</a:t>
            </a:r>
            <a:r>
              <a:rPr sz="4650" b="1" spc="-7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305" dirty="0">
                <a:solidFill>
                  <a:srgbClr val="18E7CF"/>
                </a:solidFill>
                <a:latin typeface="Calibri"/>
                <a:cs typeface="Calibri"/>
              </a:rPr>
              <a:t>a</a:t>
            </a:r>
            <a:r>
              <a:rPr sz="4650" b="1" spc="-8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370" dirty="0">
                <a:solidFill>
                  <a:srgbClr val="18E7CF"/>
                </a:solidFill>
                <a:latin typeface="Calibri"/>
                <a:cs typeface="Calibri"/>
              </a:rPr>
              <a:t>better</a:t>
            </a:r>
            <a:r>
              <a:rPr sz="4650" b="1" spc="-7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320" dirty="0">
                <a:solidFill>
                  <a:srgbClr val="18E7CF"/>
                </a:solidFill>
                <a:latin typeface="Calibri"/>
                <a:cs typeface="Calibri"/>
              </a:rPr>
              <a:t>option</a:t>
            </a:r>
            <a:r>
              <a:rPr sz="4650" b="1" spc="-7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spc="440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14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60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55" dirty="0">
                <a:solidFill>
                  <a:srgbClr val="FFFFFF"/>
                </a:solidFill>
                <a:latin typeface="Calibri"/>
                <a:cs typeface="Calibri"/>
              </a:rPr>
              <a:t>can  </a:t>
            </a:r>
            <a:r>
              <a:rPr sz="4650" spc="310" dirty="0">
                <a:solidFill>
                  <a:srgbClr val="FFFFFF"/>
                </a:solidFill>
                <a:latin typeface="Calibri"/>
                <a:cs typeface="Calibri"/>
              </a:rPr>
              <a:t>accomplish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8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60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50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2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8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50" dirty="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75" dirty="0">
                <a:solidFill>
                  <a:srgbClr val="FFFFFF"/>
                </a:solidFill>
                <a:latin typeface="Calibri"/>
                <a:cs typeface="Calibri"/>
              </a:rPr>
              <a:t>rule-based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80" dirty="0">
                <a:solidFill>
                  <a:srgbClr val="FFFFFF"/>
                </a:solidFill>
                <a:latin typeface="Calibri"/>
                <a:cs typeface="Calibri"/>
              </a:rPr>
              <a:t>system.</a:t>
            </a:r>
            <a:endParaRPr sz="4650">
              <a:latin typeface="Calibri"/>
              <a:cs typeface="Calibri"/>
            </a:endParaRPr>
          </a:p>
          <a:p>
            <a:pPr marL="485140" marR="894715" indent="-472440">
              <a:lnSpc>
                <a:spcPts val="5490"/>
              </a:lnSpc>
              <a:spcBef>
                <a:spcPts val="3490"/>
              </a:spcBef>
              <a:buClr>
                <a:srgbClr val="FFFFFF"/>
              </a:buClr>
              <a:buSzPct val="122580"/>
              <a:buFont typeface="Calibri"/>
              <a:buChar char="•"/>
              <a:tabLst>
                <a:tab pos="484505" algn="l"/>
                <a:tab pos="485140" algn="l"/>
              </a:tabLst>
            </a:pPr>
            <a:r>
              <a:rPr sz="4650" b="1" spc="390" dirty="0">
                <a:solidFill>
                  <a:srgbClr val="18E7CF"/>
                </a:solidFill>
                <a:latin typeface="Calibri"/>
                <a:cs typeface="Calibri"/>
              </a:rPr>
              <a:t>When</a:t>
            </a:r>
            <a:r>
              <a:rPr sz="4650" b="1" spc="-8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285" dirty="0">
                <a:solidFill>
                  <a:srgbClr val="18E7CF"/>
                </a:solidFill>
                <a:latin typeface="Calibri"/>
                <a:cs typeface="Calibri"/>
              </a:rPr>
              <a:t>errors</a:t>
            </a:r>
            <a:r>
              <a:rPr sz="4650" b="1" spc="-7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275" dirty="0">
                <a:solidFill>
                  <a:srgbClr val="18E7CF"/>
                </a:solidFill>
                <a:latin typeface="Calibri"/>
                <a:cs typeface="Calibri"/>
              </a:rPr>
              <a:t>are</a:t>
            </a:r>
            <a:r>
              <a:rPr sz="4650" b="1" spc="-8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380" dirty="0">
                <a:solidFill>
                  <a:srgbClr val="18E7CF"/>
                </a:solidFill>
                <a:latin typeface="Calibri"/>
                <a:cs typeface="Calibri"/>
              </a:rPr>
              <a:t>unacceptable</a:t>
            </a:r>
            <a:r>
              <a:rPr sz="4650" b="1" spc="-7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spc="440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80" dirty="0">
                <a:solidFill>
                  <a:srgbClr val="FFFFFF"/>
                </a:solidFill>
                <a:latin typeface="Calibri"/>
                <a:cs typeface="Calibri"/>
              </a:rPr>
              <a:t>since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05" dirty="0">
                <a:solidFill>
                  <a:srgbClr val="FFFFFF"/>
                </a:solidFill>
                <a:latin typeface="Calibri"/>
                <a:cs typeface="Calibri"/>
              </a:rPr>
              <a:t>outputs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0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400" dirty="0">
                <a:solidFill>
                  <a:srgbClr val="FFFFFF"/>
                </a:solidFill>
                <a:latin typeface="Calibri"/>
                <a:cs typeface="Calibri"/>
              </a:rPr>
              <a:t>deep  </a:t>
            </a:r>
            <a:r>
              <a:rPr sz="4650" spc="22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1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190" dirty="0">
                <a:solidFill>
                  <a:srgbClr val="FFFFFF"/>
                </a:solidFill>
                <a:latin typeface="Calibri"/>
                <a:cs typeface="Calibri"/>
              </a:rPr>
              <a:t>aren’t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35" dirty="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50" dirty="0">
                <a:solidFill>
                  <a:srgbClr val="FFFFFF"/>
                </a:solidFill>
                <a:latin typeface="Calibri"/>
                <a:cs typeface="Calibri"/>
              </a:rPr>
              <a:t>predictable.</a:t>
            </a:r>
            <a:endParaRPr sz="4650">
              <a:latin typeface="Calibri"/>
              <a:cs typeface="Calibri"/>
            </a:endParaRPr>
          </a:p>
          <a:p>
            <a:pPr marL="485140" marR="904240" indent="-472440">
              <a:lnSpc>
                <a:spcPts val="5490"/>
              </a:lnSpc>
              <a:spcBef>
                <a:spcPts val="3490"/>
              </a:spcBef>
              <a:buClr>
                <a:srgbClr val="FFFFFF"/>
              </a:buClr>
              <a:buSzPct val="122580"/>
              <a:buFont typeface="Calibri"/>
              <a:buChar char="•"/>
              <a:tabLst>
                <a:tab pos="484505" algn="l"/>
                <a:tab pos="485140" algn="l"/>
              </a:tabLst>
            </a:pPr>
            <a:r>
              <a:rPr sz="4650" b="1" spc="390" dirty="0">
                <a:solidFill>
                  <a:srgbClr val="18E7CF"/>
                </a:solidFill>
                <a:latin typeface="Calibri"/>
                <a:cs typeface="Calibri"/>
              </a:rPr>
              <a:t>When </a:t>
            </a:r>
            <a:r>
              <a:rPr sz="4650" b="1" spc="325" dirty="0">
                <a:solidFill>
                  <a:srgbClr val="18E7CF"/>
                </a:solidFill>
                <a:latin typeface="Calibri"/>
                <a:cs typeface="Calibri"/>
              </a:rPr>
              <a:t>you </a:t>
            </a:r>
            <a:r>
              <a:rPr sz="4650" b="1" spc="305" dirty="0">
                <a:solidFill>
                  <a:srgbClr val="18E7CF"/>
                </a:solidFill>
                <a:latin typeface="Calibri"/>
                <a:cs typeface="Calibri"/>
              </a:rPr>
              <a:t>don’t </a:t>
            </a:r>
            <a:r>
              <a:rPr sz="4650" b="1" spc="300" dirty="0">
                <a:solidFill>
                  <a:srgbClr val="18E7CF"/>
                </a:solidFill>
                <a:latin typeface="Calibri"/>
                <a:cs typeface="Calibri"/>
              </a:rPr>
              <a:t>have </a:t>
            </a:r>
            <a:r>
              <a:rPr sz="4650" b="1" spc="430" dirty="0">
                <a:solidFill>
                  <a:srgbClr val="18E7CF"/>
                </a:solidFill>
                <a:latin typeface="Calibri"/>
                <a:cs typeface="Calibri"/>
              </a:rPr>
              <a:t>much </a:t>
            </a:r>
            <a:r>
              <a:rPr sz="4650" b="1" spc="350" dirty="0">
                <a:solidFill>
                  <a:srgbClr val="18E7CF"/>
                </a:solidFill>
                <a:latin typeface="Calibri"/>
                <a:cs typeface="Calibri"/>
              </a:rPr>
              <a:t>data </a:t>
            </a:r>
            <a:r>
              <a:rPr sz="4650" spc="440" dirty="0">
                <a:solidFill>
                  <a:srgbClr val="FFFFFF"/>
                </a:solidFill>
                <a:latin typeface="Calibri"/>
                <a:cs typeface="Calibri"/>
              </a:rPr>
              <a:t>— </a:t>
            </a:r>
            <a:r>
              <a:rPr sz="4650" spc="400" dirty="0">
                <a:solidFill>
                  <a:srgbClr val="FFFFFF"/>
                </a:solidFill>
                <a:latin typeface="Calibri"/>
                <a:cs typeface="Calibri"/>
              </a:rPr>
              <a:t>deep </a:t>
            </a:r>
            <a:r>
              <a:rPr sz="4650" spc="220" dirty="0">
                <a:solidFill>
                  <a:srgbClr val="FFFFFF"/>
                </a:solidFill>
                <a:latin typeface="Calibri"/>
                <a:cs typeface="Calibri"/>
              </a:rPr>
              <a:t>learning </a:t>
            </a:r>
            <a:r>
              <a:rPr sz="4650" spc="315" dirty="0">
                <a:solidFill>
                  <a:srgbClr val="FFFFFF"/>
                </a:solidFill>
                <a:latin typeface="Calibri"/>
                <a:cs typeface="Calibri"/>
              </a:rPr>
              <a:t>models  </a:t>
            </a:r>
            <a:r>
              <a:rPr sz="4650" spc="170" dirty="0">
                <a:solidFill>
                  <a:srgbClr val="FFFFFF"/>
                </a:solidFill>
                <a:latin typeface="Calibri"/>
                <a:cs typeface="Calibri"/>
              </a:rPr>
              <a:t>usually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190" dirty="0">
                <a:solidFill>
                  <a:srgbClr val="FFFFFF"/>
                </a:solidFill>
                <a:latin typeface="Calibri"/>
                <a:cs typeface="Calibri"/>
              </a:rPr>
              <a:t>require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8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150" dirty="0">
                <a:solidFill>
                  <a:srgbClr val="FFFFFF"/>
                </a:solidFill>
                <a:latin typeface="Calibri"/>
                <a:cs typeface="Calibri"/>
              </a:rPr>
              <a:t>fairly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54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95" dirty="0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0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0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35" dirty="0">
                <a:solidFill>
                  <a:srgbClr val="FFFFFF"/>
                </a:solidFill>
                <a:latin typeface="Calibri"/>
                <a:cs typeface="Calibri"/>
              </a:rPr>
              <a:t>produce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20" dirty="0">
                <a:solidFill>
                  <a:srgbClr val="FFFFFF"/>
                </a:solidFill>
                <a:latin typeface="Calibri"/>
                <a:cs typeface="Calibri"/>
              </a:rPr>
              <a:t>great  </a:t>
            </a:r>
            <a:r>
              <a:rPr sz="4650" spc="175" dirty="0">
                <a:solidFill>
                  <a:srgbClr val="FFFFFF"/>
                </a:solidFill>
                <a:latin typeface="Calibri"/>
                <a:cs typeface="Calibri"/>
              </a:rPr>
              <a:t>results.</a:t>
            </a:r>
            <a:endParaRPr sz="4650">
              <a:latin typeface="Calibri"/>
              <a:cs typeface="Calibri"/>
            </a:endParaRPr>
          </a:p>
          <a:p>
            <a:pPr marL="245745">
              <a:lnSpc>
                <a:spcPts val="2660"/>
              </a:lnSpc>
            </a:pP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(though </a:t>
            </a:r>
            <a:r>
              <a:rPr sz="2450" b="1" spc="-100" dirty="0">
                <a:solidFill>
                  <a:srgbClr val="FFFFFF"/>
                </a:solidFill>
                <a:latin typeface="Arial"/>
                <a:cs typeface="Arial"/>
              </a:rPr>
              <a:t>we’ll </a:t>
            </a:r>
            <a:r>
              <a:rPr sz="2450" b="1" spc="-370" dirty="0">
                <a:solidFill>
                  <a:srgbClr val="FFFFFF"/>
                </a:solidFill>
                <a:latin typeface="Arial"/>
                <a:cs typeface="Arial"/>
              </a:rPr>
              <a:t>see </a:t>
            </a:r>
            <a:r>
              <a:rPr sz="2450" b="1" spc="-285" dirty="0">
                <a:solidFill>
                  <a:srgbClr val="FFFFFF"/>
                </a:solidFill>
                <a:latin typeface="Arial"/>
                <a:cs typeface="Arial"/>
              </a:rPr>
              <a:t>how </a:t>
            </a:r>
            <a:r>
              <a:rPr sz="2450" b="1" spc="-19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450" b="1" spc="-130" dirty="0">
                <a:solidFill>
                  <a:srgbClr val="FFFFFF"/>
                </a:solidFill>
                <a:latin typeface="Arial"/>
                <a:cs typeface="Arial"/>
              </a:rPr>
              <a:t>get 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great </a:t>
            </a:r>
            <a:r>
              <a:rPr sz="2450" b="1" spc="-100" dirty="0">
                <a:solidFill>
                  <a:srgbClr val="FFFFFF"/>
                </a:solidFill>
                <a:latin typeface="Arial"/>
                <a:cs typeface="Arial"/>
              </a:rPr>
              <a:t>results </a:t>
            </a:r>
            <a:r>
              <a:rPr sz="2450" b="1" spc="-85" dirty="0">
                <a:solidFill>
                  <a:srgbClr val="FFFFFF"/>
                </a:solidFill>
                <a:latin typeface="Arial"/>
                <a:cs typeface="Arial"/>
              </a:rPr>
              <a:t>without 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huge </a:t>
            </a:r>
            <a:r>
              <a:rPr sz="2450" b="1" spc="-70" dirty="0">
                <a:solidFill>
                  <a:srgbClr val="FFFFFF"/>
                </a:solidFill>
                <a:latin typeface="Arial"/>
                <a:cs typeface="Arial"/>
              </a:rPr>
              <a:t>amounts </a:t>
            </a:r>
            <a:r>
              <a:rPr sz="2450" b="1" spc="-12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50" b="1" spc="3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data)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26361" y="2115118"/>
            <a:ext cx="10800715" cy="8908415"/>
          </a:xfrm>
          <a:custGeom>
            <a:avLst/>
            <a:gdLst/>
            <a:ahLst/>
            <a:cxnLst/>
            <a:rect l="l" t="t" r="r" b="b"/>
            <a:pathLst>
              <a:path w="10800715" h="8908415">
                <a:moveTo>
                  <a:pt x="1813382" y="0"/>
                </a:moveTo>
                <a:lnTo>
                  <a:pt x="1348237" y="3291"/>
                </a:lnTo>
                <a:lnTo>
                  <a:pt x="1238094" y="6995"/>
                </a:lnTo>
                <a:lnTo>
                  <a:pt x="1186469" y="9595"/>
                </a:lnTo>
                <a:lnTo>
                  <a:pt x="1137052" y="12772"/>
                </a:lnTo>
                <a:lnTo>
                  <a:pt x="1089772" y="16581"/>
                </a:lnTo>
                <a:lnTo>
                  <a:pt x="1044561" y="21082"/>
                </a:lnTo>
                <a:lnTo>
                  <a:pt x="1001349" y="26331"/>
                </a:lnTo>
                <a:lnTo>
                  <a:pt x="960068" y="32386"/>
                </a:lnTo>
                <a:lnTo>
                  <a:pt x="920649" y="39304"/>
                </a:lnTo>
                <a:lnTo>
                  <a:pt x="883023" y="47144"/>
                </a:lnTo>
                <a:lnTo>
                  <a:pt x="812873" y="65818"/>
                </a:lnTo>
                <a:lnTo>
                  <a:pt x="703534" y="106587"/>
                </a:lnTo>
                <a:lnTo>
                  <a:pt x="659027" y="126210"/>
                </a:lnTo>
                <a:lnTo>
                  <a:pt x="615595" y="147685"/>
                </a:lnTo>
                <a:lnTo>
                  <a:pt x="573285" y="170966"/>
                </a:lnTo>
                <a:lnTo>
                  <a:pt x="532148" y="196001"/>
                </a:lnTo>
                <a:lnTo>
                  <a:pt x="492230" y="222745"/>
                </a:lnTo>
                <a:lnTo>
                  <a:pt x="453582" y="251146"/>
                </a:lnTo>
                <a:lnTo>
                  <a:pt x="416252" y="281158"/>
                </a:lnTo>
                <a:lnTo>
                  <a:pt x="380288" y="312730"/>
                </a:lnTo>
                <a:lnTo>
                  <a:pt x="345739" y="345816"/>
                </a:lnTo>
                <a:lnTo>
                  <a:pt x="312654" y="380364"/>
                </a:lnTo>
                <a:lnTo>
                  <a:pt x="281081" y="416328"/>
                </a:lnTo>
                <a:lnTo>
                  <a:pt x="251070" y="453659"/>
                </a:lnTo>
                <a:lnTo>
                  <a:pt x="222668" y="492307"/>
                </a:lnTo>
                <a:lnTo>
                  <a:pt x="195925" y="532224"/>
                </a:lnTo>
                <a:lnTo>
                  <a:pt x="170889" y="573362"/>
                </a:lnTo>
                <a:lnTo>
                  <a:pt x="147609" y="615671"/>
                </a:lnTo>
                <a:lnTo>
                  <a:pt x="126134" y="659104"/>
                </a:lnTo>
                <a:lnTo>
                  <a:pt x="106512" y="703611"/>
                </a:lnTo>
                <a:lnTo>
                  <a:pt x="76691" y="780288"/>
                </a:lnTo>
                <a:lnTo>
                  <a:pt x="55887" y="847197"/>
                </a:lnTo>
                <a:lnTo>
                  <a:pt x="39228" y="920726"/>
                </a:lnTo>
                <a:lnTo>
                  <a:pt x="32309" y="960145"/>
                </a:lnTo>
                <a:lnTo>
                  <a:pt x="26254" y="1001426"/>
                </a:lnTo>
                <a:lnTo>
                  <a:pt x="21005" y="1044638"/>
                </a:lnTo>
                <a:lnTo>
                  <a:pt x="16505" y="1089849"/>
                </a:lnTo>
                <a:lnTo>
                  <a:pt x="12695" y="1137129"/>
                </a:lnTo>
                <a:lnTo>
                  <a:pt x="9519" y="1186547"/>
                </a:lnTo>
                <a:lnTo>
                  <a:pt x="6918" y="1238171"/>
                </a:lnTo>
                <a:lnTo>
                  <a:pt x="4836" y="1292070"/>
                </a:lnTo>
                <a:lnTo>
                  <a:pt x="3214" y="1348314"/>
                </a:lnTo>
                <a:lnTo>
                  <a:pt x="1995" y="1406972"/>
                </a:lnTo>
                <a:lnTo>
                  <a:pt x="1122" y="1468112"/>
                </a:lnTo>
                <a:lnTo>
                  <a:pt x="537" y="1531803"/>
                </a:lnTo>
                <a:lnTo>
                  <a:pt x="182" y="1598115"/>
                </a:lnTo>
                <a:lnTo>
                  <a:pt x="0" y="1667115"/>
                </a:lnTo>
                <a:lnTo>
                  <a:pt x="0" y="7241234"/>
                </a:lnTo>
                <a:lnTo>
                  <a:pt x="182" y="7310235"/>
                </a:lnTo>
                <a:lnTo>
                  <a:pt x="537" y="7376547"/>
                </a:lnTo>
                <a:lnTo>
                  <a:pt x="1122" y="7440238"/>
                </a:lnTo>
                <a:lnTo>
                  <a:pt x="1995" y="7501378"/>
                </a:lnTo>
                <a:lnTo>
                  <a:pt x="3214" y="7560036"/>
                </a:lnTo>
                <a:lnTo>
                  <a:pt x="4836" y="7616280"/>
                </a:lnTo>
                <a:lnTo>
                  <a:pt x="6918" y="7670179"/>
                </a:lnTo>
                <a:lnTo>
                  <a:pt x="9519" y="7721804"/>
                </a:lnTo>
                <a:lnTo>
                  <a:pt x="12695" y="7771221"/>
                </a:lnTo>
                <a:lnTo>
                  <a:pt x="16505" y="7818501"/>
                </a:lnTo>
                <a:lnTo>
                  <a:pt x="21005" y="7863713"/>
                </a:lnTo>
                <a:lnTo>
                  <a:pt x="26254" y="7906924"/>
                </a:lnTo>
                <a:lnTo>
                  <a:pt x="32309" y="7948205"/>
                </a:lnTo>
                <a:lnTo>
                  <a:pt x="39228" y="7987625"/>
                </a:lnTo>
                <a:lnTo>
                  <a:pt x="47068" y="8025251"/>
                </a:lnTo>
                <a:lnTo>
                  <a:pt x="65742" y="8095401"/>
                </a:lnTo>
                <a:lnTo>
                  <a:pt x="106512" y="8204740"/>
                </a:lnTo>
                <a:lnTo>
                  <a:pt x="126134" y="8249247"/>
                </a:lnTo>
                <a:lnTo>
                  <a:pt x="147609" y="8292679"/>
                </a:lnTo>
                <a:lnTo>
                  <a:pt x="170889" y="8334988"/>
                </a:lnTo>
                <a:lnTo>
                  <a:pt x="195925" y="8376126"/>
                </a:lnTo>
                <a:lnTo>
                  <a:pt x="222668" y="8416043"/>
                </a:lnTo>
                <a:lnTo>
                  <a:pt x="251070" y="8454692"/>
                </a:lnTo>
                <a:lnTo>
                  <a:pt x="281081" y="8492022"/>
                </a:lnTo>
                <a:lnTo>
                  <a:pt x="312654" y="8527986"/>
                </a:lnTo>
                <a:lnTo>
                  <a:pt x="345739" y="8562535"/>
                </a:lnTo>
                <a:lnTo>
                  <a:pt x="380288" y="8595620"/>
                </a:lnTo>
                <a:lnTo>
                  <a:pt x="416252" y="8627193"/>
                </a:lnTo>
                <a:lnTo>
                  <a:pt x="453582" y="8657204"/>
                </a:lnTo>
                <a:lnTo>
                  <a:pt x="492230" y="8685606"/>
                </a:lnTo>
                <a:lnTo>
                  <a:pt x="532148" y="8712349"/>
                </a:lnTo>
                <a:lnTo>
                  <a:pt x="573285" y="8737385"/>
                </a:lnTo>
                <a:lnTo>
                  <a:pt x="615595" y="8760665"/>
                </a:lnTo>
                <a:lnTo>
                  <a:pt x="659027" y="8782140"/>
                </a:lnTo>
                <a:lnTo>
                  <a:pt x="703534" y="8801763"/>
                </a:lnTo>
                <a:lnTo>
                  <a:pt x="780211" y="8831583"/>
                </a:lnTo>
                <a:lnTo>
                  <a:pt x="847120" y="8852387"/>
                </a:lnTo>
                <a:lnTo>
                  <a:pt x="920649" y="8869046"/>
                </a:lnTo>
                <a:lnTo>
                  <a:pt x="960068" y="8875964"/>
                </a:lnTo>
                <a:lnTo>
                  <a:pt x="1001349" y="8882020"/>
                </a:lnTo>
                <a:lnTo>
                  <a:pt x="1044561" y="8887268"/>
                </a:lnTo>
                <a:lnTo>
                  <a:pt x="1089772" y="8891769"/>
                </a:lnTo>
                <a:lnTo>
                  <a:pt x="1137052" y="8895579"/>
                </a:lnTo>
                <a:lnTo>
                  <a:pt x="1186469" y="8898755"/>
                </a:lnTo>
                <a:lnTo>
                  <a:pt x="1238094" y="8901355"/>
                </a:lnTo>
                <a:lnTo>
                  <a:pt x="1291993" y="8903438"/>
                </a:lnTo>
                <a:lnTo>
                  <a:pt x="1406894" y="8906278"/>
                </a:lnTo>
                <a:lnTo>
                  <a:pt x="1738796" y="8908341"/>
                </a:lnTo>
                <a:lnTo>
                  <a:pt x="9061666" y="8908341"/>
                </a:lnTo>
                <a:lnTo>
                  <a:pt x="9133425" y="8908274"/>
                </a:lnTo>
                <a:lnTo>
                  <a:pt x="9202427" y="8908092"/>
                </a:lnTo>
                <a:lnTo>
                  <a:pt x="9393571" y="8906278"/>
                </a:lnTo>
                <a:lnTo>
                  <a:pt x="9508473" y="8903438"/>
                </a:lnTo>
                <a:lnTo>
                  <a:pt x="9562373" y="8901355"/>
                </a:lnTo>
                <a:lnTo>
                  <a:pt x="9613998" y="8898755"/>
                </a:lnTo>
                <a:lnTo>
                  <a:pt x="9663416" y="8895579"/>
                </a:lnTo>
                <a:lnTo>
                  <a:pt x="9710696" y="8891769"/>
                </a:lnTo>
                <a:lnTo>
                  <a:pt x="9755908" y="8887268"/>
                </a:lnTo>
                <a:lnTo>
                  <a:pt x="9799120" y="8882020"/>
                </a:lnTo>
                <a:lnTo>
                  <a:pt x="9840401" y="8875964"/>
                </a:lnTo>
                <a:lnTo>
                  <a:pt x="9879820" y="8869046"/>
                </a:lnTo>
                <a:lnTo>
                  <a:pt x="9917447" y="8861206"/>
                </a:lnTo>
                <a:lnTo>
                  <a:pt x="9987597" y="8842532"/>
                </a:lnTo>
                <a:lnTo>
                  <a:pt x="10096935" y="8801763"/>
                </a:lnTo>
                <a:lnTo>
                  <a:pt x="10141442" y="8782140"/>
                </a:lnTo>
                <a:lnTo>
                  <a:pt x="10184874" y="8760665"/>
                </a:lnTo>
                <a:lnTo>
                  <a:pt x="10227183" y="8737385"/>
                </a:lnTo>
                <a:lnTo>
                  <a:pt x="10268320" y="8712349"/>
                </a:lnTo>
                <a:lnTo>
                  <a:pt x="10308237" y="8685606"/>
                </a:lnTo>
                <a:lnTo>
                  <a:pt x="10346885" y="8657204"/>
                </a:lnTo>
                <a:lnTo>
                  <a:pt x="10384215" y="8627193"/>
                </a:lnTo>
                <a:lnTo>
                  <a:pt x="10420179" y="8595620"/>
                </a:lnTo>
                <a:lnTo>
                  <a:pt x="10454727" y="8562535"/>
                </a:lnTo>
                <a:lnTo>
                  <a:pt x="10487812" y="8527986"/>
                </a:lnTo>
                <a:lnTo>
                  <a:pt x="10519384" y="8492022"/>
                </a:lnTo>
                <a:lnTo>
                  <a:pt x="10549396" y="8454692"/>
                </a:lnTo>
                <a:lnTo>
                  <a:pt x="10577797" y="8416043"/>
                </a:lnTo>
                <a:lnTo>
                  <a:pt x="10604540" y="8376126"/>
                </a:lnTo>
                <a:lnTo>
                  <a:pt x="10629576" y="8334988"/>
                </a:lnTo>
                <a:lnTo>
                  <a:pt x="10652856" y="8292679"/>
                </a:lnTo>
                <a:lnTo>
                  <a:pt x="10674332" y="8249247"/>
                </a:lnTo>
                <a:lnTo>
                  <a:pt x="10693955" y="8204740"/>
                </a:lnTo>
                <a:lnTo>
                  <a:pt x="10723776" y="8128063"/>
                </a:lnTo>
                <a:lnTo>
                  <a:pt x="10744580" y="8061153"/>
                </a:lnTo>
                <a:lnTo>
                  <a:pt x="10761238" y="7987625"/>
                </a:lnTo>
                <a:lnTo>
                  <a:pt x="10768157" y="7948205"/>
                </a:lnTo>
                <a:lnTo>
                  <a:pt x="10774212" y="7906924"/>
                </a:lnTo>
                <a:lnTo>
                  <a:pt x="10779461" y="7863713"/>
                </a:lnTo>
                <a:lnTo>
                  <a:pt x="10783961" y="7818501"/>
                </a:lnTo>
                <a:lnTo>
                  <a:pt x="10787771" y="7771221"/>
                </a:lnTo>
                <a:lnTo>
                  <a:pt x="10790947" y="7721804"/>
                </a:lnTo>
                <a:lnTo>
                  <a:pt x="10793547" y="7670179"/>
                </a:lnTo>
                <a:lnTo>
                  <a:pt x="10795630" y="7616280"/>
                </a:lnTo>
                <a:lnTo>
                  <a:pt x="10797251" y="7560036"/>
                </a:lnTo>
                <a:lnTo>
                  <a:pt x="10798470" y="7501378"/>
                </a:lnTo>
                <a:lnTo>
                  <a:pt x="10799343" y="7440238"/>
                </a:lnTo>
                <a:lnTo>
                  <a:pt x="10799928" y="7376547"/>
                </a:lnTo>
                <a:lnTo>
                  <a:pt x="10800283" y="7310235"/>
                </a:lnTo>
                <a:lnTo>
                  <a:pt x="10800466" y="7241234"/>
                </a:lnTo>
                <a:lnTo>
                  <a:pt x="10800466" y="1667115"/>
                </a:lnTo>
                <a:lnTo>
                  <a:pt x="10800283" y="1598115"/>
                </a:lnTo>
                <a:lnTo>
                  <a:pt x="10799928" y="1531803"/>
                </a:lnTo>
                <a:lnTo>
                  <a:pt x="10799343" y="1468112"/>
                </a:lnTo>
                <a:lnTo>
                  <a:pt x="10798470" y="1406972"/>
                </a:lnTo>
                <a:lnTo>
                  <a:pt x="10797251" y="1348314"/>
                </a:lnTo>
                <a:lnTo>
                  <a:pt x="10795630" y="1292070"/>
                </a:lnTo>
                <a:lnTo>
                  <a:pt x="10793547" y="1238171"/>
                </a:lnTo>
                <a:lnTo>
                  <a:pt x="10790947" y="1186547"/>
                </a:lnTo>
                <a:lnTo>
                  <a:pt x="10787771" y="1137129"/>
                </a:lnTo>
                <a:lnTo>
                  <a:pt x="10783961" y="1089849"/>
                </a:lnTo>
                <a:lnTo>
                  <a:pt x="10779461" y="1044638"/>
                </a:lnTo>
                <a:lnTo>
                  <a:pt x="10774212" y="1001426"/>
                </a:lnTo>
                <a:lnTo>
                  <a:pt x="10768157" y="960145"/>
                </a:lnTo>
                <a:lnTo>
                  <a:pt x="10761238" y="920726"/>
                </a:lnTo>
                <a:lnTo>
                  <a:pt x="10753399" y="883099"/>
                </a:lnTo>
                <a:lnTo>
                  <a:pt x="10734725" y="812949"/>
                </a:lnTo>
                <a:lnTo>
                  <a:pt x="10693955" y="703611"/>
                </a:lnTo>
                <a:lnTo>
                  <a:pt x="10674332" y="659104"/>
                </a:lnTo>
                <a:lnTo>
                  <a:pt x="10652856" y="615671"/>
                </a:lnTo>
                <a:lnTo>
                  <a:pt x="10629576" y="573362"/>
                </a:lnTo>
                <a:lnTo>
                  <a:pt x="10604540" y="532224"/>
                </a:lnTo>
                <a:lnTo>
                  <a:pt x="10577797" y="492307"/>
                </a:lnTo>
                <a:lnTo>
                  <a:pt x="10549396" y="453659"/>
                </a:lnTo>
                <a:lnTo>
                  <a:pt x="10519384" y="416328"/>
                </a:lnTo>
                <a:lnTo>
                  <a:pt x="10487812" y="380364"/>
                </a:lnTo>
                <a:lnTo>
                  <a:pt x="10454727" y="345816"/>
                </a:lnTo>
                <a:lnTo>
                  <a:pt x="10420179" y="312730"/>
                </a:lnTo>
                <a:lnTo>
                  <a:pt x="10384215" y="281158"/>
                </a:lnTo>
                <a:lnTo>
                  <a:pt x="10346885" y="251146"/>
                </a:lnTo>
                <a:lnTo>
                  <a:pt x="10308237" y="222745"/>
                </a:lnTo>
                <a:lnTo>
                  <a:pt x="10268320" y="196001"/>
                </a:lnTo>
                <a:lnTo>
                  <a:pt x="10227183" y="170966"/>
                </a:lnTo>
                <a:lnTo>
                  <a:pt x="10184874" y="147685"/>
                </a:lnTo>
                <a:lnTo>
                  <a:pt x="10141442" y="126210"/>
                </a:lnTo>
                <a:lnTo>
                  <a:pt x="10096935" y="106587"/>
                </a:lnTo>
                <a:lnTo>
                  <a:pt x="10020259" y="76767"/>
                </a:lnTo>
                <a:lnTo>
                  <a:pt x="9953349" y="55963"/>
                </a:lnTo>
                <a:lnTo>
                  <a:pt x="9879820" y="39304"/>
                </a:lnTo>
                <a:lnTo>
                  <a:pt x="9840401" y="32386"/>
                </a:lnTo>
                <a:lnTo>
                  <a:pt x="9799120" y="26331"/>
                </a:lnTo>
                <a:lnTo>
                  <a:pt x="9755908" y="21082"/>
                </a:lnTo>
                <a:lnTo>
                  <a:pt x="9710696" y="16581"/>
                </a:lnTo>
                <a:lnTo>
                  <a:pt x="9663416" y="12772"/>
                </a:lnTo>
                <a:lnTo>
                  <a:pt x="9613998" y="9595"/>
                </a:lnTo>
                <a:lnTo>
                  <a:pt x="9562373" y="6995"/>
                </a:lnTo>
                <a:lnTo>
                  <a:pt x="9452229" y="3291"/>
                </a:lnTo>
                <a:lnTo>
                  <a:pt x="9393571" y="2072"/>
                </a:lnTo>
                <a:lnTo>
                  <a:pt x="9332430" y="1199"/>
                </a:lnTo>
                <a:lnTo>
                  <a:pt x="9268739" y="614"/>
                </a:lnTo>
                <a:lnTo>
                  <a:pt x="9202427" y="259"/>
                </a:lnTo>
                <a:lnTo>
                  <a:pt x="9133425" y="76"/>
                </a:lnTo>
                <a:lnTo>
                  <a:pt x="9061666" y="9"/>
                </a:lnTo>
                <a:lnTo>
                  <a:pt x="1813382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665050" y="10294218"/>
            <a:ext cx="3531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05" dirty="0">
                <a:solidFill>
                  <a:srgbClr val="FFFFFF"/>
                </a:solidFill>
                <a:latin typeface="Tahoma"/>
                <a:cs typeface="Tahoma"/>
              </a:rPr>
              <a:t>Unstructured</a:t>
            </a:r>
            <a:r>
              <a:rPr sz="330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114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0864" y="5177369"/>
            <a:ext cx="570865" cy="2784475"/>
          </a:xfrm>
          <a:prstGeom prst="rect">
            <a:avLst/>
          </a:prstGeom>
        </p:spPr>
        <p:txBody>
          <a:bodyPr vert="vert270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165" dirty="0">
                <a:solidFill>
                  <a:srgbClr val="FFFFFF"/>
                </a:solidFill>
                <a:latin typeface="Tahoma"/>
                <a:cs typeface="Tahoma"/>
              </a:rPr>
              <a:t>Deep</a:t>
            </a:r>
            <a:r>
              <a:rPr sz="3300" spc="-5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40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95" dirty="0"/>
              <a:t>Machine</a:t>
            </a:r>
            <a:r>
              <a:rPr spc="-1325" dirty="0"/>
              <a:t> </a:t>
            </a:r>
            <a:r>
              <a:rPr spc="175" dirty="0"/>
              <a:t>Learning</a:t>
            </a:r>
            <a:r>
              <a:rPr spc="-1325" dirty="0"/>
              <a:t> </a:t>
            </a:r>
            <a:r>
              <a:rPr spc="-20" dirty="0"/>
              <a:t>vs.</a:t>
            </a:r>
            <a:r>
              <a:rPr spc="-1325" dirty="0"/>
              <a:t> </a:t>
            </a:r>
            <a:r>
              <a:rPr spc="505" dirty="0"/>
              <a:t>Deep</a:t>
            </a:r>
            <a:r>
              <a:rPr spc="-1325" dirty="0"/>
              <a:t> </a:t>
            </a:r>
            <a:r>
              <a:rPr spc="150" dirty="0"/>
              <a:t>Learning</a:t>
            </a:r>
          </a:p>
        </p:txBody>
      </p:sp>
      <p:sp>
        <p:nvSpPr>
          <p:cNvPr id="6" name="object 6"/>
          <p:cNvSpPr/>
          <p:nvPr/>
        </p:nvSpPr>
        <p:spPr>
          <a:xfrm>
            <a:off x="356086" y="2115118"/>
            <a:ext cx="7908925" cy="8908415"/>
          </a:xfrm>
          <a:custGeom>
            <a:avLst/>
            <a:gdLst/>
            <a:ahLst/>
            <a:cxnLst/>
            <a:rect l="l" t="t" r="r" b="b"/>
            <a:pathLst>
              <a:path w="7908925" h="8908415">
                <a:moveTo>
                  <a:pt x="1813384" y="0"/>
                </a:moveTo>
                <a:lnTo>
                  <a:pt x="1348238" y="3291"/>
                </a:lnTo>
                <a:lnTo>
                  <a:pt x="1238094" y="6995"/>
                </a:lnTo>
                <a:lnTo>
                  <a:pt x="1186470" y="9595"/>
                </a:lnTo>
                <a:lnTo>
                  <a:pt x="1137052" y="12772"/>
                </a:lnTo>
                <a:lnTo>
                  <a:pt x="1089772" y="16581"/>
                </a:lnTo>
                <a:lnTo>
                  <a:pt x="1044561" y="21082"/>
                </a:lnTo>
                <a:lnTo>
                  <a:pt x="1001349" y="26331"/>
                </a:lnTo>
                <a:lnTo>
                  <a:pt x="960068" y="32386"/>
                </a:lnTo>
                <a:lnTo>
                  <a:pt x="920649" y="39304"/>
                </a:lnTo>
                <a:lnTo>
                  <a:pt x="883023" y="47144"/>
                </a:lnTo>
                <a:lnTo>
                  <a:pt x="812873" y="65818"/>
                </a:lnTo>
                <a:lnTo>
                  <a:pt x="703534" y="106587"/>
                </a:lnTo>
                <a:lnTo>
                  <a:pt x="659027" y="126210"/>
                </a:lnTo>
                <a:lnTo>
                  <a:pt x="615594" y="147685"/>
                </a:lnTo>
                <a:lnTo>
                  <a:pt x="573285" y="170966"/>
                </a:lnTo>
                <a:lnTo>
                  <a:pt x="532147" y="196001"/>
                </a:lnTo>
                <a:lnTo>
                  <a:pt x="492230" y="222745"/>
                </a:lnTo>
                <a:lnTo>
                  <a:pt x="453582" y="251146"/>
                </a:lnTo>
                <a:lnTo>
                  <a:pt x="416251" y="281158"/>
                </a:lnTo>
                <a:lnTo>
                  <a:pt x="380287" y="312730"/>
                </a:lnTo>
                <a:lnTo>
                  <a:pt x="345739" y="345816"/>
                </a:lnTo>
                <a:lnTo>
                  <a:pt x="312653" y="380364"/>
                </a:lnTo>
                <a:lnTo>
                  <a:pt x="281081" y="416328"/>
                </a:lnTo>
                <a:lnTo>
                  <a:pt x="251069" y="453659"/>
                </a:lnTo>
                <a:lnTo>
                  <a:pt x="222668" y="492307"/>
                </a:lnTo>
                <a:lnTo>
                  <a:pt x="195925" y="532224"/>
                </a:lnTo>
                <a:lnTo>
                  <a:pt x="170889" y="573362"/>
                </a:lnTo>
                <a:lnTo>
                  <a:pt x="147609" y="615671"/>
                </a:lnTo>
                <a:lnTo>
                  <a:pt x="126133" y="659104"/>
                </a:lnTo>
                <a:lnTo>
                  <a:pt x="106511" y="703611"/>
                </a:lnTo>
                <a:lnTo>
                  <a:pt x="76690" y="780288"/>
                </a:lnTo>
                <a:lnTo>
                  <a:pt x="55886" y="847197"/>
                </a:lnTo>
                <a:lnTo>
                  <a:pt x="39228" y="920726"/>
                </a:lnTo>
                <a:lnTo>
                  <a:pt x="32309" y="960145"/>
                </a:lnTo>
                <a:lnTo>
                  <a:pt x="26254" y="1001426"/>
                </a:lnTo>
                <a:lnTo>
                  <a:pt x="21005" y="1044638"/>
                </a:lnTo>
                <a:lnTo>
                  <a:pt x="16504" y="1089849"/>
                </a:lnTo>
                <a:lnTo>
                  <a:pt x="12695" y="1137129"/>
                </a:lnTo>
                <a:lnTo>
                  <a:pt x="9519" y="1186547"/>
                </a:lnTo>
                <a:lnTo>
                  <a:pt x="6918" y="1238171"/>
                </a:lnTo>
                <a:lnTo>
                  <a:pt x="4836" y="1292070"/>
                </a:lnTo>
                <a:lnTo>
                  <a:pt x="3214" y="1348314"/>
                </a:lnTo>
                <a:lnTo>
                  <a:pt x="1995" y="1406972"/>
                </a:lnTo>
                <a:lnTo>
                  <a:pt x="1122" y="1468112"/>
                </a:lnTo>
                <a:lnTo>
                  <a:pt x="537" y="1531803"/>
                </a:lnTo>
                <a:lnTo>
                  <a:pt x="182" y="1598115"/>
                </a:lnTo>
                <a:lnTo>
                  <a:pt x="0" y="1667115"/>
                </a:lnTo>
                <a:lnTo>
                  <a:pt x="0" y="7241234"/>
                </a:lnTo>
                <a:lnTo>
                  <a:pt x="182" y="7310235"/>
                </a:lnTo>
                <a:lnTo>
                  <a:pt x="537" y="7376547"/>
                </a:lnTo>
                <a:lnTo>
                  <a:pt x="1122" y="7440238"/>
                </a:lnTo>
                <a:lnTo>
                  <a:pt x="1995" y="7501378"/>
                </a:lnTo>
                <a:lnTo>
                  <a:pt x="3214" y="7560036"/>
                </a:lnTo>
                <a:lnTo>
                  <a:pt x="4836" y="7616280"/>
                </a:lnTo>
                <a:lnTo>
                  <a:pt x="6918" y="7670179"/>
                </a:lnTo>
                <a:lnTo>
                  <a:pt x="9519" y="7721804"/>
                </a:lnTo>
                <a:lnTo>
                  <a:pt x="12695" y="7771221"/>
                </a:lnTo>
                <a:lnTo>
                  <a:pt x="16504" y="7818501"/>
                </a:lnTo>
                <a:lnTo>
                  <a:pt x="21005" y="7863713"/>
                </a:lnTo>
                <a:lnTo>
                  <a:pt x="26254" y="7906924"/>
                </a:lnTo>
                <a:lnTo>
                  <a:pt x="32309" y="7948205"/>
                </a:lnTo>
                <a:lnTo>
                  <a:pt x="39228" y="7987625"/>
                </a:lnTo>
                <a:lnTo>
                  <a:pt x="47067" y="8025251"/>
                </a:lnTo>
                <a:lnTo>
                  <a:pt x="65741" y="8095401"/>
                </a:lnTo>
                <a:lnTo>
                  <a:pt x="106511" y="8204740"/>
                </a:lnTo>
                <a:lnTo>
                  <a:pt x="126133" y="8249247"/>
                </a:lnTo>
                <a:lnTo>
                  <a:pt x="147609" y="8292679"/>
                </a:lnTo>
                <a:lnTo>
                  <a:pt x="170889" y="8334988"/>
                </a:lnTo>
                <a:lnTo>
                  <a:pt x="195925" y="8376126"/>
                </a:lnTo>
                <a:lnTo>
                  <a:pt x="222668" y="8416043"/>
                </a:lnTo>
                <a:lnTo>
                  <a:pt x="251069" y="8454692"/>
                </a:lnTo>
                <a:lnTo>
                  <a:pt x="281081" y="8492022"/>
                </a:lnTo>
                <a:lnTo>
                  <a:pt x="312653" y="8527986"/>
                </a:lnTo>
                <a:lnTo>
                  <a:pt x="345739" y="8562535"/>
                </a:lnTo>
                <a:lnTo>
                  <a:pt x="380287" y="8595620"/>
                </a:lnTo>
                <a:lnTo>
                  <a:pt x="416251" y="8627193"/>
                </a:lnTo>
                <a:lnTo>
                  <a:pt x="453582" y="8657204"/>
                </a:lnTo>
                <a:lnTo>
                  <a:pt x="492230" y="8685606"/>
                </a:lnTo>
                <a:lnTo>
                  <a:pt x="532147" y="8712349"/>
                </a:lnTo>
                <a:lnTo>
                  <a:pt x="573285" y="8737385"/>
                </a:lnTo>
                <a:lnTo>
                  <a:pt x="615594" y="8760665"/>
                </a:lnTo>
                <a:lnTo>
                  <a:pt x="659027" y="8782140"/>
                </a:lnTo>
                <a:lnTo>
                  <a:pt x="703534" y="8801763"/>
                </a:lnTo>
                <a:lnTo>
                  <a:pt x="780211" y="8831583"/>
                </a:lnTo>
                <a:lnTo>
                  <a:pt x="847120" y="8852387"/>
                </a:lnTo>
                <a:lnTo>
                  <a:pt x="920649" y="8869046"/>
                </a:lnTo>
                <a:lnTo>
                  <a:pt x="960068" y="8875964"/>
                </a:lnTo>
                <a:lnTo>
                  <a:pt x="1001349" y="8882020"/>
                </a:lnTo>
                <a:lnTo>
                  <a:pt x="1044561" y="8887268"/>
                </a:lnTo>
                <a:lnTo>
                  <a:pt x="1089772" y="8891769"/>
                </a:lnTo>
                <a:lnTo>
                  <a:pt x="1137052" y="8895579"/>
                </a:lnTo>
                <a:lnTo>
                  <a:pt x="1186470" y="8898755"/>
                </a:lnTo>
                <a:lnTo>
                  <a:pt x="1238094" y="8901355"/>
                </a:lnTo>
                <a:lnTo>
                  <a:pt x="1291994" y="8903438"/>
                </a:lnTo>
                <a:lnTo>
                  <a:pt x="1406895" y="8906278"/>
                </a:lnTo>
                <a:lnTo>
                  <a:pt x="1738798" y="8908341"/>
                </a:lnTo>
                <a:lnTo>
                  <a:pt x="6169740" y="8908341"/>
                </a:lnTo>
                <a:lnTo>
                  <a:pt x="6241499" y="8908274"/>
                </a:lnTo>
                <a:lnTo>
                  <a:pt x="6310500" y="8908092"/>
                </a:lnTo>
                <a:lnTo>
                  <a:pt x="6501643" y="8906278"/>
                </a:lnTo>
                <a:lnTo>
                  <a:pt x="6616545" y="8903438"/>
                </a:lnTo>
                <a:lnTo>
                  <a:pt x="6670445" y="8901355"/>
                </a:lnTo>
                <a:lnTo>
                  <a:pt x="6722069" y="8898755"/>
                </a:lnTo>
                <a:lnTo>
                  <a:pt x="6771486" y="8895579"/>
                </a:lnTo>
                <a:lnTo>
                  <a:pt x="6818766" y="8891769"/>
                </a:lnTo>
                <a:lnTo>
                  <a:pt x="6863978" y="8887268"/>
                </a:lnTo>
                <a:lnTo>
                  <a:pt x="6907190" y="8882020"/>
                </a:lnTo>
                <a:lnTo>
                  <a:pt x="6948470" y="8875964"/>
                </a:lnTo>
                <a:lnTo>
                  <a:pt x="6987890" y="8869046"/>
                </a:lnTo>
                <a:lnTo>
                  <a:pt x="7025516" y="8861206"/>
                </a:lnTo>
                <a:lnTo>
                  <a:pt x="7095666" y="8842532"/>
                </a:lnTo>
                <a:lnTo>
                  <a:pt x="7205005" y="8801763"/>
                </a:lnTo>
                <a:lnTo>
                  <a:pt x="7249512" y="8782140"/>
                </a:lnTo>
                <a:lnTo>
                  <a:pt x="7292944" y="8760665"/>
                </a:lnTo>
                <a:lnTo>
                  <a:pt x="7335253" y="8737385"/>
                </a:lnTo>
                <a:lnTo>
                  <a:pt x="7376391" y="8712349"/>
                </a:lnTo>
                <a:lnTo>
                  <a:pt x="7416308" y="8685606"/>
                </a:lnTo>
                <a:lnTo>
                  <a:pt x="7454957" y="8657204"/>
                </a:lnTo>
                <a:lnTo>
                  <a:pt x="7492287" y="8627193"/>
                </a:lnTo>
                <a:lnTo>
                  <a:pt x="7528251" y="8595620"/>
                </a:lnTo>
                <a:lnTo>
                  <a:pt x="7562800" y="8562535"/>
                </a:lnTo>
                <a:lnTo>
                  <a:pt x="7595885" y="8527986"/>
                </a:lnTo>
                <a:lnTo>
                  <a:pt x="7627457" y="8492022"/>
                </a:lnTo>
                <a:lnTo>
                  <a:pt x="7657469" y="8454692"/>
                </a:lnTo>
                <a:lnTo>
                  <a:pt x="7685870" y="8416043"/>
                </a:lnTo>
                <a:lnTo>
                  <a:pt x="7712614" y="8376126"/>
                </a:lnTo>
                <a:lnTo>
                  <a:pt x="7737649" y="8334988"/>
                </a:lnTo>
                <a:lnTo>
                  <a:pt x="7760929" y="8292679"/>
                </a:lnTo>
                <a:lnTo>
                  <a:pt x="7782405" y="8249247"/>
                </a:lnTo>
                <a:lnTo>
                  <a:pt x="7802027" y="8204740"/>
                </a:lnTo>
                <a:lnTo>
                  <a:pt x="7831848" y="8128063"/>
                </a:lnTo>
                <a:lnTo>
                  <a:pt x="7852652" y="8061153"/>
                </a:lnTo>
                <a:lnTo>
                  <a:pt x="7869311" y="7987625"/>
                </a:lnTo>
                <a:lnTo>
                  <a:pt x="7876229" y="7948205"/>
                </a:lnTo>
                <a:lnTo>
                  <a:pt x="7882285" y="7906924"/>
                </a:lnTo>
                <a:lnTo>
                  <a:pt x="7887534" y="7863713"/>
                </a:lnTo>
                <a:lnTo>
                  <a:pt x="7892034" y="7818501"/>
                </a:lnTo>
                <a:lnTo>
                  <a:pt x="7895844" y="7771221"/>
                </a:lnTo>
                <a:lnTo>
                  <a:pt x="7899020" y="7721804"/>
                </a:lnTo>
                <a:lnTo>
                  <a:pt x="7901620" y="7670179"/>
                </a:lnTo>
                <a:lnTo>
                  <a:pt x="7903703" y="7616280"/>
                </a:lnTo>
                <a:lnTo>
                  <a:pt x="7905325" y="7560036"/>
                </a:lnTo>
                <a:lnTo>
                  <a:pt x="7906543" y="7501378"/>
                </a:lnTo>
                <a:lnTo>
                  <a:pt x="7907416" y="7440238"/>
                </a:lnTo>
                <a:lnTo>
                  <a:pt x="7908002" y="7376547"/>
                </a:lnTo>
                <a:lnTo>
                  <a:pt x="7908357" y="7310235"/>
                </a:lnTo>
                <a:lnTo>
                  <a:pt x="7908539" y="7241234"/>
                </a:lnTo>
                <a:lnTo>
                  <a:pt x="7908539" y="1667115"/>
                </a:lnTo>
                <a:lnTo>
                  <a:pt x="7908357" y="1598115"/>
                </a:lnTo>
                <a:lnTo>
                  <a:pt x="7908002" y="1531803"/>
                </a:lnTo>
                <a:lnTo>
                  <a:pt x="7907416" y="1468112"/>
                </a:lnTo>
                <a:lnTo>
                  <a:pt x="7906543" y="1406972"/>
                </a:lnTo>
                <a:lnTo>
                  <a:pt x="7905325" y="1348314"/>
                </a:lnTo>
                <a:lnTo>
                  <a:pt x="7903703" y="1292070"/>
                </a:lnTo>
                <a:lnTo>
                  <a:pt x="7901620" y="1238171"/>
                </a:lnTo>
                <a:lnTo>
                  <a:pt x="7899020" y="1186547"/>
                </a:lnTo>
                <a:lnTo>
                  <a:pt x="7895844" y="1137129"/>
                </a:lnTo>
                <a:lnTo>
                  <a:pt x="7892034" y="1089849"/>
                </a:lnTo>
                <a:lnTo>
                  <a:pt x="7887534" y="1044638"/>
                </a:lnTo>
                <a:lnTo>
                  <a:pt x="7882285" y="1001426"/>
                </a:lnTo>
                <a:lnTo>
                  <a:pt x="7876229" y="960145"/>
                </a:lnTo>
                <a:lnTo>
                  <a:pt x="7869311" y="920726"/>
                </a:lnTo>
                <a:lnTo>
                  <a:pt x="7861471" y="883099"/>
                </a:lnTo>
                <a:lnTo>
                  <a:pt x="7842797" y="812949"/>
                </a:lnTo>
                <a:lnTo>
                  <a:pt x="7802027" y="703611"/>
                </a:lnTo>
                <a:lnTo>
                  <a:pt x="7782405" y="659104"/>
                </a:lnTo>
                <a:lnTo>
                  <a:pt x="7760929" y="615671"/>
                </a:lnTo>
                <a:lnTo>
                  <a:pt x="7737649" y="573362"/>
                </a:lnTo>
                <a:lnTo>
                  <a:pt x="7712614" y="532224"/>
                </a:lnTo>
                <a:lnTo>
                  <a:pt x="7685870" y="492307"/>
                </a:lnTo>
                <a:lnTo>
                  <a:pt x="7657469" y="453659"/>
                </a:lnTo>
                <a:lnTo>
                  <a:pt x="7627457" y="416328"/>
                </a:lnTo>
                <a:lnTo>
                  <a:pt x="7595885" y="380364"/>
                </a:lnTo>
                <a:lnTo>
                  <a:pt x="7562800" y="345816"/>
                </a:lnTo>
                <a:lnTo>
                  <a:pt x="7528251" y="312730"/>
                </a:lnTo>
                <a:lnTo>
                  <a:pt x="7492287" y="281158"/>
                </a:lnTo>
                <a:lnTo>
                  <a:pt x="7454957" y="251146"/>
                </a:lnTo>
                <a:lnTo>
                  <a:pt x="7416308" y="222745"/>
                </a:lnTo>
                <a:lnTo>
                  <a:pt x="7376391" y="196001"/>
                </a:lnTo>
                <a:lnTo>
                  <a:pt x="7335253" y="170966"/>
                </a:lnTo>
                <a:lnTo>
                  <a:pt x="7292944" y="147685"/>
                </a:lnTo>
                <a:lnTo>
                  <a:pt x="7249512" y="126210"/>
                </a:lnTo>
                <a:lnTo>
                  <a:pt x="7205005" y="106587"/>
                </a:lnTo>
                <a:lnTo>
                  <a:pt x="7128328" y="76767"/>
                </a:lnTo>
                <a:lnTo>
                  <a:pt x="7061418" y="55963"/>
                </a:lnTo>
                <a:lnTo>
                  <a:pt x="6987890" y="39304"/>
                </a:lnTo>
                <a:lnTo>
                  <a:pt x="6948470" y="32386"/>
                </a:lnTo>
                <a:lnTo>
                  <a:pt x="6907190" y="26331"/>
                </a:lnTo>
                <a:lnTo>
                  <a:pt x="6863978" y="21082"/>
                </a:lnTo>
                <a:lnTo>
                  <a:pt x="6818766" y="16581"/>
                </a:lnTo>
                <a:lnTo>
                  <a:pt x="6771486" y="12772"/>
                </a:lnTo>
                <a:lnTo>
                  <a:pt x="6722069" y="9595"/>
                </a:lnTo>
                <a:lnTo>
                  <a:pt x="6670445" y="6995"/>
                </a:lnTo>
                <a:lnTo>
                  <a:pt x="6616545" y="4913"/>
                </a:lnTo>
                <a:lnTo>
                  <a:pt x="6560301" y="3291"/>
                </a:lnTo>
                <a:lnTo>
                  <a:pt x="6501643" y="2072"/>
                </a:lnTo>
                <a:lnTo>
                  <a:pt x="6440503" y="1199"/>
                </a:lnTo>
                <a:lnTo>
                  <a:pt x="6376812" y="614"/>
                </a:lnTo>
                <a:lnTo>
                  <a:pt x="6310500" y="259"/>
                </a:lnTo>
                <a:lnTo>
                  <a:pt x="6241499" y="76"/>
                </a:lnTo>
                <a:lnTo>
                  <a:pt x="6169740" y="9"/>
                </a:lnTo>
                <a:lnTo>
                  <a:pt x="181338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95084" y="10294218"/>
            <a:ext cx="30391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05" dirty="0">
                <a:solidFill>
                  <a:srgbClr val="FFFFFF"/>
                </a:solidFill>
                <a:latin typeface="Tahoma"/>
                <a:cs typeface="Tahoma"/>
              </a:rPr>
              <a:t>Structured</a:t>
            </a:r>
            <a:r>
              <a:rPr sz="3300" spc="-5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114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24768" y="6358771"/>
            <a:ext cx="4171175" cy="4171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3047" y="2590874"/>
            <a:ext cx="6304036" cy="4329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68772" y="2471865"/>
            <a:ext cx="2332063" cy="2332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629629" y="2603426"/>
            <a:ext cx="2068940" cy="2068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133772" y="3550161"/>
            <a:ext cx="1364257" cy="13642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437489" y="4073419"/>
            <a:ext cx="1364257" cy="13642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84321" y="2821005"/>
            <a:ext cx="3428074" cy="28225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12895" y="5952612"/>
            <a:ext cx="3428074" cy="34280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17175" y="5839908"/>
            <a:ext cx="6256902" cy="43293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0487" y="4896121"/>
            <a:ext cx="570865" cy="3346450"/>
          </a:xfrm>
          <a:prstGeom prst="rect">
            <a:avLst/>
          </a:prstGeom>
        </p:spPr>
        <p:txBody>
          <a:bodyPr vert="vert270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90" dirty="0">
                <a:solidFill>
                  <a:srgbClr val="FFFFFF"/>
                </a:solidFill>
                <a:latin typeface="Tahoma"/>
                <a:cs typeface="Tahoma"/>
              </a:rPr>
              <a:t>Machine</a:t>
            </a:r>
            <a:r>
              <a:rPr sz="3300" spc="-50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40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endParaRPr sz="3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28535" y="2563487"/>
            <a:ext cx="10359390" cy="3067685"/>
          </a:xfrm>
          <a:custGeom>
            <a:avLst/>
            <a:gdLst/>
            <a:ahLst/>
            <a:cxnLst/>
            <a:rect l="l" t="t" r="r" b="b"/>
            <a:pathLst>
              <a:path w="10359390" h="3067685">
                <a:moveTo>
                  <a:pt x="9307194" y="0"/>
                </a:moveTo>
                <a:lnTo>
                  <a:pt x="1051802" y="0"/>
                </a:lnTo>
                <a:lnTo>
                  <a:pt x="907475" y="238"/>
                </a:lnTo>
                <a:lnTo>
                  <a:pt x="782010" y="1909"/>
                </a:lnTo>
                <a:lnTo>
                  <a:pt x="725816" y="3728"/>
                </a:lnTo>
                <a:lnTo>
                  <a:pt x="673694" y="6443"/>
                </a:lnTo>
                <a:lnTo>
                  <a:pt x="625430" y="10231"/>
                </a:lnTo>
                <a:lnTo>
                  <a:pt x="580810" y="15272"/>
                </a:lnTo>
                <a:lnTo>
                  <a:pt x="539620" y="21745"/>
                </a:lnTo>
                <a:lnTo>
                  <a:pt x="501645" y="29829"/>
                </a:lnTo>
                <a:lnTo>
                  <a:pt x="434483" y="51545"/>
                </a:lnTo>
                <a:lnTo>
                  <a:pt x="386907" y="71054"/>
                </a:lnTo>
                <a:lnTo>
                  <a:pt x="341374" y="94133"/>
                </a:lnTo>
                <a:lnTo>
                  <a:pt x="298054" y="120613"/>
                </a:lnTo>
                <a:lnTo>
                  <a:pt x="257116" y="150324"/>
                </a:lnTo>
                <a:lnTo>
                  <a:pt x="218730" y="183097"/>
                </a:lnTo>
                <a:lnTo>
                  <a:pt x="183066" y="218760"/>
                </a:lnTo>
                <a:lnTo>
                  <a:pt x="150294" y="257146"/>
                </a:lnTo>
                <a:lnTo>
                  <a:pt x="120583" y="298084"/>
                </a:lnTo>
                <a:lnTo>
                  <a:pt x="94103" y="341404"/>
                </a:lnTo>
                <a:lnTo>
                  <a:pt x="71023" y="386937"/>
                </a:lnTo>
                <a:lnTo>
                  <a:pt x="51514" y="434513"/>
                </a:lnTo>
                <a:lnTo>
                  <a:pt x="29798" y="501675"/>
                </a:lnTo>
                <a:lnTo>
                  <a:pt x="21715" y="539650"/>
                </a:lnTo>
                <a:lnTo>
                  <a:pt x="15242" y="580841"/>
                </a:lnTo>
                <a:lnTo>
                  <a:pt x="10201" y="625461"/>
                </a:lnTo>
                <a:lnTo>
                  <a:pt x="6413" y="673724"/>
                </a:lnTo>
                <a:lnTo>
                  <a:pt x="3698" y="725846"/>
                </a:lnTo>
                <a:lnTo>
                  <a:pt x="1879" y="782041"/>
                </a:lnTo>
                <a:lnTo>
                  <a:pt x="775" y="842522"/>
                </a:lnTo>
                <a:lnTo>
                  <a:pt x="208" y="907505"/>
                </a:lnTo>
                <a:lnTo>
                  <a:pt x="0" y="977203"/>
                </a:lnTo>
                <a:lnTo>
                  <a:pt x="0" y="2090469"/>
                </a:lnTo>
                <a:lnTo>
                  <a:pt x="208" y="2160168"/>
                </a:lnTo>
                <a:lnTo>
                  <a:pt x="775" y="2225151"/>
                </a:lnTo>
                <a:lnTo>
                  <a:pt x="1879" y="2285632"/>
                </a:lnTo>
                <a:lnTo>
                  <a:pt x="3698" y="2341827"/>
                </a:lnTo>
                <a:lnTo>
                  <a:pt x="6413" y="2393949"/>
                </a:lnTo>
                <a:lnTo>
                  <a:pt x="10201" y="2442212"/>
                </a:lnTo>
                <a:lnTo>
                  <a:pt x="15242" y="2486832"/>
                </a:lnTo>
                <a:lnTo>
                  <a:pt x="21715" y="2528022"/>
                </a:lnTo>
                <a:lnTo>
                  <a:pt x="29798" y="2565997"/>
                </a:lnTo>
                <a:lnTo>
                  <a:pt x="51514" y="2633159"/>
                </a:lnTo>
                <a:lnTo>
                  <a:pt x="71023" y="2680735"/>
                </a:lnTo>
                <a:lnTo>
                  <a:pt x="94103" y="2726268"/>
                </a:lnTo>
                <a:lnTo>
                  <a:pt x="120583" y="2769589"/>
                </a:lnTo>
                <a:lnTo>
                  <a:pt x="150294" y="2810526"/>
                </a:lnTo>
                <a:lnTo>
                  <a:pt x="183066" y="2848912"/>
                </a:lnTo>
                <a:lnTo>
                  <a:pt x="218730" y="2884576"/>
                </a:lnTo>
                <a:lnTo>
                  <a:pt x="257116" y="2917348"/>
                </a:lnTo>
                <a:lnTo>
                  <a:pt x="298054" y="2947059"/>
                </a:lnTo>
                <a:lnTo>
                  <a:pt x="341374" y="2973540"/>
                </a:lnTo>
                <a:lnTo>
                  <a:pt x="386907" y="2996619"/>
                </a:lnTo>
                <a:lnTo>
                  <a:pt x="434483" y="3016129"/>
                </a:lnTo>
                <a:lnTo>
                  <a:pt x="501645" y="3037844"/>
                </a:lnTo>
                <a:lnTo>
                  <a:pt x="539620" y="3045927"/>
                </a:lnTo>
                <a:lnTo>
                  <a:pt x="580810" y="3052400"/>
                </a:lnTo>
                <a:lnTo>
                  <a:pt x="625430" y="3057441"/>
                </a:lnTo>
                <a:lnTo>
                  <a:pt x="673694" y="3061230"/>
                </a:lnTo>
                <a:lnTo>
                  <a:pt x="725816" y="3063944"/>
                </a:lnTo>
                <a:lnTo>
                  <a:pt x="782010" y="3065764"/>
                </a:lnTo>
                <a:lnTo>
                  <a:pt x="842492" y="3066867"/>
                </a:lnTo>
                <a:lnTo>
                  <a:pt x="1051802" y="3067673"/>
                </a:lnTo>
                <a:lnTo>
                  <a:pt x="9307194" y="3067673"/>
                </a:lnTo>
                <a:lnTo>
                  <a:pt x="9516505" y="3066867"/>
                </a:lnTo>
                <a:lnTo>
                  <a:pt x="9576987" y="3065764"/>
                </a:lnTo>
                <a:lnTo>
                  <a:pt x="9633182" y="3063944"/>
                </a:lnTo>
                <a:lnTo>
                  <a:pt x="9685304" y="3061230"/>
                </a:lnTo>
                <a:lnTo>
                  <a:pt x="9733568" y="3057441"/>
                </a:lnTo>
                <a:lnTo>
                  <a:pt x="9778189" y="3052400"/>
                </a:lnTo>
                <a:lnTo>
                  <a:pt x="9819379" y="3045927"/>
                </a:lnTo>
                <a:lnTo>
                  <a:pt x="9857354" y="3037844"/>
                </a:lnTo>
                <a:lnTo>
                  <a:pt x="9924516" y="3016129"/>
                </a:lnTo>
                <a:lnTo>
                  <a:pt x="9972092" y="2996619"/>
                </a:lnTo>
                <a:lnTo>
                  <a:pt x="10017625" y="2973540"/>
                </a:lnTo>
                <a:lnTo>
                  <a:pt x="10060945" y="2947059"/>
                </a:lnTo>
                <a:lnTo>
                  <a:pt x="10101883" y="2917348"/>
                </a:lnTo>
                <a:lnTo>
                  <a:pt x="10140269" y="2884576"/>
                </a:lnTo>
                <a:lnTo>
                  <a:pt x="10175933" y="2848912"/>
                </a:lnTo>
                <a:lnTo>
                  <a:pt x="10208706" y="2810526"/>
                </a:lnTo>
                <a:lnTo>
                  <a:pt x="10238418" y="2769589"/>
                </a:lnTo>
                <a:lnTo>
                  <a:pt x="10264898" y="2726268"/>
                </a:lnTo>
                <a:lnTo>
                  <a:pt x="10287978" y="2680735"/>
                </a:lnTo>
                <a:lnTo>
                  <a:pt x="10307488" y="2633159"/>
                </a:lnTo>
                <a:lnTo>
                  <a:pt x="10329201" y="2565997"/>
                </a:lnTo>
                <a:lnTo>
                  <a:pt x="10337284" y="2528022"/>
                </a:lnTo>
                <a:lnTo>
                  <a:pt x="10343756" y="2486832"/>
                </a:lnTo>
                <a:lnTo>
                  <a:pt x="10348796" y="2442212"/>
                </a:lnTo>
                <a:lnTo>
                  <a:pt x="10352584" y="2393949"/>
                </a:lnTo>
                <a:lnTo>
                  <a:pt x="10355298" y="2341827"/>
                </a:lnTo>
                <a:lnTo>
                  <a:pt x="10357117" y="2285632"/>
                </a:lnTo>
                <a:lnTo>
                  <a:pt x="10358221" y="2225151"/>
                </a:lnTo>
                <a:lnTo>
                  <a:pt x="10358787" y="2160168"/>
                </a:lnTo>
                <a:lnTo>
                  <a:pt x="10358996" y="2090469"/>
                </a:lnTo>
                <a:lnTo>
                  <a:pt x="10358996" y="977203"/>
                </a:lnTo>
                <a:lnTo>
                  <a:pt x="10358787" y="907505"/>
                </a:lnTo>
                <a:lnTo>
                  <a:pt x="10358221" y="842522"/>
                </a:lnTo>
                <a:lnTo>
                  <a:pt x="10357117" y="782041"/>
                </a:lnTo>
                <a:lnTo>
                  <a:pt x="10355298" y="725846"/>
                </a:lnTo>
                <a:lnTo>
                  <a:pt x="10352584" y="673724"/>
                </a:lnTo>
                <a:lnTo>
                  <a:pt x="10348796" y="625461"/>
                </a:lnTo>
                <a:lnTo>
                  <a:pt x="10343756" y="580841"/>
                </a:lnTo>
                <a:lnTo>
                  <a:pt x="10337284" y="539650"/>
                </a:lnTo>
                <a:lnTo>
                  <a:pt x="10329201" y="501675"/>
                </a:lnTo>
                <a:lnTo>
                  <a:pt x="10307488" y="434513"/>
                </a:lnTo>
                <a:lnTo>
                  <a:pt x="10287978" y="386937"/>
                </a:lnTo>
                <a:lnTo>
                  <a:pt x="10264898" y="341404"/>
                </a:lnTo>
                <a:lnTo>
                  <a:pt x="10238418" y="298084"/>
                </a:lnTo>
                <a:lnTo>
                  <a:pt x="10208706" y="257146"/>
                </a:lnTo>
                <a:lnTo>
                  <a:pt x="10175933" y="218760"/>
                </a:lnTo>
                <a:lnTo>
                  <a:pt x="10140269" y="183097"/>
                </a:lnTo>
                <a:lnTo>
                  <a:pt x="10101883" y="150324"/>
                </a:lnTo>
                <a:lnTo>
                  <a:pt x="10060945" y="120613"/>
                </a:lnTo>
                <a:lnTo>
                  <a:pt x="10017625" y="94133"/>
                </a:lnTo>
                <a:lnTo>
                  <a:pt x="9972092" y="71054"/>
                </a:lnTo>
                <a:lnTo>
                  <a:pt x="9924516" y="51545"/>
                </a:lnTo>
                <a:lnTo>
                  <a:pt x="9857354" y="29829"/>
                </a:lnTo>
                <a:lnTo>
                  <a:pt x="9819379" y="21745"/>
                </a:lnTo>
                <a:lnTo>
                  <a:pt x="9778189" y="15272"/>
                </a:lnTo>
                <a:lnTo>
                  <a:pt x="9733568" y="10231"/>
                </a:lnTo>
                <a:lnTo>
                  <a:pt x="9685304" y="6443"/>
                </a:lnTo>
                <a:lnTo>
                  <a:pt x="9633182" y="3728"/>
                </a:lnTo>
                <a:lnTo>
                  <a:pt x="9576987" y="1909"/>
                </a:lnTo>
                <a:lnTo>
                  <a:pt x="9516505" y="805"/>
                </a:lnTo>
                <a:lnTo>
                  <a:pt x="9451522" y="238"/>
                </a:lnTo>
                <a:lnTo>
                  <a:pt x="9381823" y="29"/>
                </a:lnTo>
                <a:lnTo>
                  <a:pt x="9307194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95" dirty="0"/>
              <a:t>Machine</a:t>
            </a:r>
            <a:r>
              <a:rPr spc="-1325" dirty="0"/>
              <a:t> </a:t>
            </a:r>
            <a:r>
              <a:rPr spc="175" dirty="0"/>
              <a:t>Learning</a:t>
            </a:r>
            <a:r>
              <a:rPr spc="-1325" dirty="0"/>
              <a:t> </a:t>
            </a:r>
            <a:r>
              <a:rPr spc="-20" dirty="0"/>
              <a:t>vs.</a:t>
            </a:r>
            <a:r>
              <a:rPr spc="-1325" dirty="0"/>
              <a:t> </a:t>
            </a:r>
            <a:r>
              <a:rPr spc="505" dirty="0"/>
              <a:t>Deep</a:t>
            </a:r>
            <a:r>
              <a:rPr spc="-1325" dirty="0"/>
              <a:t> </a:t>
            </a:r>
            <a:r>
              <a:rPr spc="150" dirty="0"/>
              <a:t>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71420" y="10294218"/>
            <a:ext cx="30867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195" dirty="0">
                <a:solidFill>
                  <a:srgbClr val="FFFFFF"/>
                </a:solidFill>
                <a:latin typeface="Calibri"/>
                <a:cs typeface="Calibri"/>
              </a:rPr>
              <a:t>Structured</a:t>
            </a:r>
            <a:r>
              <a:rPr sz="3300" b="1" spc="-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19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38244" y="10294218"/>
            <a:ext cx="35852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185" dirty="0">
                <a:solidFill>
                  <a:srgbClr val="FFFFFF"/>
                </a:solidFill>
                <a:latin typeface="Calibri"/>
                <a:cs typeface="Calibri"/>
              </a:rPr>
              <a:t>Unstructured</a:t>
            </a:r>
            <a:r>
              <a:rPr sz="3300" b="1" spc="-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19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617" y="2560205"/>
            <a:ext cx="7692390" cy="37865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984" indent="-502920">
              <a:lnSpc>
                <a:spcPts val="5900"/>
              </a:lnSpc>
              <a:spcBef>
                <a:spcPts val="95"/>
              </a:spcBef>
              <a:buSzPct val="122222"/>
              <a:buChar char="•"/>
              <a:tabLst>
                <a:tab pos="515620" algn="l"/>
              </a:tabLst>
            </a:pPr>
            <a:r>
              <a:rPr sz="4950" spc="229" dirty="0">
                <a:solidFill>
                  <a:srgbClr val="FFFFFF"/>
                </a:solidFill>
                <a:latin typeface="Tahoma"/>
                <a:cs typeface="Tahoma"/>
              </a:rPr>
              <a:t>Random</a:t>
            </a:r>
            <a:r>
              <a:rPr sz="4950" spc="-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950" spc="260" dirty="0">
                <a:solidFill>
                  <a:srgbClr val="FFFFFF"/>
                </a:solidFill>
                <a:latin typeface="Tahoma"/>
                <a:cs typeface="Tahoma"/>
              </a:rPr>
              <a:t>forest</a:t>
            </a:r>
            <a:endParaRPr sz="4950">
              <a:latin typeface="Tahoma"/>
              <a:cs typeface="Tahoma"/>
            </a:endParaRPr>
          </a:p>
          <a:p>
            <a:pPr marL="514984" indent="-502920">
              <a:lnSpc>
                <a:spcPts val="5860"/>
              </a:lnSpc>
              <a:buSzPct val="122222"/>
              <a:buChar char="•"/>
              <a:tabLst>
                <a:tab pos="515620" algn="l"/>
              </a:tabLst>
            </a:pPr>
            <a:r>
              <a:rPr sz="4950" spc="175" dirty="0">
                <a:solidFill>
                  <a:srgbClr val="FFFFFF"/>
                </a:solidFill>
                <a:latin typeface="Tahoma"/>
                <a:cs typeface="Tahoma"/>
              </a:rPr>
              <a:t>Naive</a:t>
            </a:r>
            <a:r>
              <a:rPr sz="4950" spc="-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950" spc="204" dirty="0">
                <a:solidFill>
                  <a:srgbClr val="FFFFFF"/>
                </a:solidFill>
                <a:latin typeface="Tahoma"/>
                <a:cs typeface="Tahoma"/>
              </a:rPr>
              <a:t>bayes</a:t>
            </a:r>
            <a:endParaRPr sz="4950">
              <a:latin typeface="Tahoma"/>
              <a:cs typeface="Tahoma"/>
            </a:endParaRPr>
          </a:p>
          <a:p>
            <a:pPr marL="514984" indent="-502920">
              <a:lnSpc>
                <a:spcPts val="5860"/>
              </a:lnSpc>
              <a:buSzPct val="122222"/>
              <a:buChar char="•"/>
              <a:tabLst>
                <a:tab pos="515620" algn="l"/>
              </a:tabLst>
            </a:pPr>
            <a:r>
              <a:rPr sz="4950" spc="225" dirty="0">
                <a:solidFill>
                  <a:srgbClr val="FFFFFF"/>
                </a:solidFill>
                <a:latin typeface="Tahoma"/>
                <a:cs typeface="Tahoma"/>
              </a:rPr>
              <a:t>Nearest</a:t>
            </a:r>
            <a:r>
              <a:rPr sz="4950" spc="-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950" spc="220" dirty="0">
                <a:solidFill>
                  <a:srgbClr val="FFFFFF"/>
                </a:solidFill>
                <a:latin typeface="Tahoma"/>
                <a:cs typeface="Tahoma"/>
              </a:rPr>
              <a:t>neighbour</a:t>
            </a:r>
            <a:endParaRPr sz="4950">
              <a:latin typeface="Tahoma"/>
              <a:cs typeface="Tahoma"/>
            </a:endParaRPr>
          </a:p>
          <a:p>
            <a:pPr marL="514984" indent="-502920">
              <a:lnSpc>
                <a:spcPts val="5860"/>
              </a:lnSpc>
              <a:buSzPct val="122222"/>
              <a:buChar char="•"/>
              <a:tabLst>
                <a:tab pos="515620" algn="l"/>
              </a:tabLst>
            </a:pPr>
            <a:r>
              <a:rPr sz="4950" spc="280" dirty="0">
                <a:solidFill>
                  <a:srgbClr val="FFFFFF"/>
                </a:solidFill>
                <a:latin typeface="Tahoma"/>
                <a:cs typeface="Tahoma"/>
              </a:rPr>
              <a:t>Support</a:t>
            </a:r>
            <a:r>
              <a:rPr sz="4950" spc="-5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950" spc="295" dirty="0">
                <a:solidFill>
                  <a:srgbClr val="FFFFFF"/>
                </a:solidFill>
                <a:latin typeface="Tahoma"/>
                <a:cs typeface="Tahoma"/>
              </a:rPr>
              <a:t>vector</a:t>
            </a:r>
            <a:r>
              <a:rPr sz="4950" spc="-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950" spc="225" dirty="0">
                <a:solidFill>
                  <a:srgbClr val="FFFFFF"/>
                </a:solidFill>
                <a:latin typeface="Tahoma"/>
                <a:cs typeface="Tahoma"/>
              </a:rPr>
              <a:t>machine</a:t>
            </a:r>
            <a:endParaRPr sz="4950">
              <a:latin typeface="Tahoma"/>
              <a:cs typeface="Tahoma"/>
            </a:endParaRPr>
          </a:p>
          <a:p>
            <a:pPr marL="514984" indent="-502920">
              <a:lnSpc>
                <a:spcPts val="5900"/>
              </a:lnSpc>
              <a:buSzPct val="122222"/>
              <a:buChar char="•"/>
              <a:tabLst>
                <a:tab pos="515620" algn="l"/>
              </a:tabLst>
            </a:pPr>
            <a:r>
              <a:rPr sz="4950" spc="105" dirty="0">
                <a:solidFill>
                  <a:srgbClr val="FFFFFF"/>
                </a:solidFill>
                <a:latin typeface="Tahoma"/>
                <a:cs typeface="Tahoma"/>
              </a:rPr>
              <a:t>…many</a:t>
            </a:r>
            <a:r>
              <a:rPr sz="4950" spc="-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950" spc="260" dirty="0">
                <a:solidFill>
                  <a:srgbClr val="FFFFFF"/>
                </a:solidFill>
                <a:latin typeface="Tahoma"/>
                <a:cs typeface="Tahoma"/>
              </a:rPr>
              <a:t>more</a:t>
            </a:r>
            <a:endParaRPr sz="495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454875" y="5714767"/>
            <a:ext cx="567055" cy="2661285"/>
          </a:xfrm>
          <a:custGeom>
            <a:avLst/>
            <a:gdLst/>
            <a:ahLst/>
            <a:cxnLst/>
            <a:rect l="l" t="t" r="r" b="b"/>
            <a:pathLst>
              <a:path w="567055" h="2661284">
                <a:moveTo>
                  <a:pt x="0" y="0"/>
                </a:moveTo>
                <a:lnTo>
                  <a:pt x="27363" y="69476"/>
                </a:lnTo>
                <a:lnTo>
                  <a:pt x="50337" y="128829"/>
                </a:lnTo>
                <a:lnTo>
                  <a:pt x="72811" y="187779"/>
                </a:lnTo>
                <a:lnTo>
                  <a:pt x="94786" y="246328"/>
                </a:lnTo>
                <a:lnTo>
                  <a:pt x="116260" y="304474"/>
                </a:lnTo>
                <a:lnTo>
                  <a:pt x="137234" y="362218"/>
                </a:lnTo>
                <a:lnTo>
                  <a:pt x="157708" y="419560"/>
                </a:lnTo>
                <a:lnTo>
                  <a:pt x="177682" y="476500"/>
                </a:lnTo>
                <a:lnTo>
                  <a:pt x="197155" y="533038"/>
                </a:lnTo>
                <a:lnTo>
                  <a:pt x="216129" y="589173"/>
                </a:lnTo>
                <a:lnTo>
                  <a:pt x="234603" y="644907"/>
                </a:lnTo>
                <a:lnTo>
                  <a:pt x="252577" y="700238"/>
                </a:lnTo>
                <a:lnTo>
                  <a:pt x="270051" y="755167"/>
                </a:lnTo>
                <a:lnTo>
                  <a:pt x="287025" y="809695"/>
                </a:lnTo>
                <a:lnTo>
                  <a:pt x="303498" y="863820"/>
                </a:lnTo>
                <a:lnTo>
                  <a:pt x="319472" y="917543"/>
                </a:lnTo>
                <a:lnTo>
                  <a:pt x="334946" y="970863"/>
                </a:lnTo>
                <a:lnTo>
                  <a:pt x="349919" y="1023782"/>
                </a:lnTo>
                <a:lnTo>
                  <a:pt x="364393" y="1076299"/>
                </a:lnTo>
                <a:lnTo>
                  <a:pt x="378366" y="1128413"/>
                </a:lnTo>
                <a:lnTo>
                  <a:pt x="391840" y="1180126"/>
                </a:lnTo>
                <a:lnTo>
                  <a:pt x="404813" y="1231436"/>
                </a:lnTo>
                <a:lnTo>
                  <a:pt x="417287" y="1282344"/>
                </a:lnTo>
                <a:lnTo>
                  <a:pt x="429260" y="1332850"/>
                </a:lnTo>
                <a:lnTo>
                  <a:pt x="440734" y="1382954"/>
                </a:lnTo>
                <a:lnTo>
                  <a:pt x="451707" y="1432656"/>
                </a:lnTo>
                <a:lnTo>
                  <a:pt x="462181" y="1481956"/>
                </a:lnTo>
                <a:lnTo>
                  <a:pt x="472154" y="1530854"/>
                </a:lnTo>
                <a:lnTo>
                  <a:pt x="481627" y="1579349"/>
                </a:lnTo>
                <a:lnTo>
                  <a:pt x="490601" y="1627443"/>
                </a:lnTo>
                <a:lnTo>
                  <a:pt x="499074" y="1675134"/>
                </a:lnTo>
                <a:lnTo>
                  <a:pt x="507047" y="1722423"/>
                </a:lnTo>
                <a:lnTo>
                  <a:pt x="514521" y="1769311"/>
                </a:lnTo>
                <a:lnTo>
                  <a:pt x="521494" y="1815796"/>
                </a:lnTo>
                <a:lnTo>
                  <a:pt x="527967" y="1861879"/>
                </a:lnTo>
                <a:lnTo>
                  <a:pt x="533940" y="1907560"/>
                </a:lnTo>
                <a:lnTo>
                  <a:pt x="539413" y="1952839"/>
                </a:lnTo>
                <a:lnTo>
                  <a:pt x="544387" y="1997715"/>
                </a:lnTo>
                <a:lnTo>
                  <a:pt x="548860" y="2042190"/>
                </a:lnTo>
                <a:lnTo>
                  <a:pt x="552833" y="2086263"/>
                </a:lnTo>
                <a:lnTo>
                  <a:pt x="556306" y="2129933"/>
                </a:lnTo>
                <a:lnTo>
                  <a:pt x="559279" y="2173202"/>
                </a:lnTo>
                <a:lnTo>
                  <a:pt x="561752" y="2216068"/>
                </a:lnTo>
                <a:lnTo>
                  <a:pt x="563725" y="2258532"/>
                </a:lnTo>
                <a:lnTo>
                  <a:pt x="565198" y="2300595"/>
                </a:lnTo>
                <a:lnTo>
                  <a:pt x="566171" y="2342255"/>
                </a:lnTo>
                <a:lnTo>
                  <a:pt x="566644" y="2383513"/>
                </a:lnTo>
                <a:lnTo>
                  <a:pt x="566617" y="2424369"/>
                </a:lnTo>
                <a:lnTo>
                  <a:pt x="566090" y="2464823"/>
                </a:lnTo>
                <a:lnTo>
                  <a:pt x="565063" y="2504875"/>
                </a:lnTo>
                <a:lnTo>
                  <a:pt x="563536" y="2544525"/>
                </a:lnTo>
                <a:lnTo>
                  <a:pt x="561509" y="2583773"/>
                </a:lnTo>
                <a:lnTo>
                  <a:pt x="558982" y="2622618"/>
                </a:lnTo>
                <a:lnTo>
                  <a:pt x="555955" y="2661062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412096" y="5631160"/>
            <a:ext cx="93345" cy="112395"/>
          </a:xfrm>
          <a:custGeom>
            <a:avLst/>
            <a:gdLst/>
            <a:ahLst/>
            <a:cxnLst/>
            <a:rect l="l" t="t" r="r" b="b"/>
            <a:pathLst>
              <a:path w="93344" h="112395">
                <a:moveTo>
                  <a:pt x="9329" y="0"/>
                </a:moveTo>
                <a:lnTo>
                  <a:pt x="0" y="111997"/>
                </a:lnTo>
                <a:lnTo>
                  <a:pt x="93327" y="74659"/>
                </a:lnTo>
                <a:lnTo>
                  <a:pt x="93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 rot="21240000">
            <a:off x="2186094" y="6462436"/>
            <a:ext cx="5849181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95"/>
              </a:lnSpc>
            </a:pPr>
            <a:r>
              <a:rPr sz="3675" b="1" spc="-120" baseline="-4535" dirty="0">
                <a:solidFill>
                  <a:srgbClr val="FFFFFF"/>
                </a:solidFill>
                <a:latin typeface="Arial"/>
                <a:cs typeface="Arial"/>
              </a:rPr>
              <a:t>(since </a:t>
            </a:r>
            <a:r>
              <a:rPr sz="3675" b="1" spc="-277" baseline="-3401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675" b="1" spc="-135" baseline="-2267" dirty="0">
                <a:solidFill>
                  <a:srgbClr val="FFFFFF"/>
                </a:solidFill>
                <a:latin typeface="Arial"/>
                <a:cs typeface="Arial"/>
              </a:rPr>
              <a:t>advent </a:t>
            </a:r>
            <a:r>
              <a:rPr sz="3675" b="1" spc="-179" baseline="-1133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50" b="1" spc="-325" dirty="0">
                <a:solidFill>
                  <a:srgbClr val="FFFFFF"/>
                </a:solidFill>
                <a:latin typeface="Arial"/>
                <a:cs typeface="Arial"/>
              </a:rPr>
              <a:t>deep </a:t>
            </a:r>
            <a:r>
              <a:rPr sz="3675" b="1" spc="7" baseline="1133" dirty="0">
                <a:solidFill>
                  <a:srgbClr val="FFFFFF"/>
                </a:solidFill>
                <a:latin typeface="Arial"/>
                <a:cs typeface="Arial"/>
              </a:rPr>
              <a:t>learning </a:t>
            </a:r>
            <a:r>
              <a:rPr sz="3675" b="1" spc="-367" baseline="3401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3675" b="1" spc="-284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54" baseline="453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3675" baseline="4535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21240000">
            <a:off x="2342598" y="6816607"/>
            <a:ext cx="5618389" cy="314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5"/>
              </a:lnSpc>
            </a:pP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often </a:t>
            </a:r>
            <a:r>
              <a:rPr sz="3675" b="1" spc="-217" baseline="1133" dirty="0">
                <a:solidFill>
                  <a:srgbClr val="FFFFFF"/>
                </a:solidFill>
                <a:latin typeface="Arial"/>
                <a:cs typeface="Arial"/>
              </a:rPr>
              <a:t>referred </a:t>
            </a:r>
            <a:r>
              <a:rPr sz="3675" b="1" spc="-292" baseline="3401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675" b="1" spc="-247" baseline="3401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3675" b="1" spc="-225" baseline="4535" dirty="0">
                <a:solidFill>
                  <a:srgbClr val="FFFFFF"/>
                </a:solidFill>
                <a:latin typeface="Arial"/>
                <a:cs typeface="Arial"/>
              </a:rPr>
              <a:t>“shallow</a:t>
            </a:r>
            <a:r>
              <a:rPr sz="3675" b="1" spc="315" baseline="4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82" baseline="6802" dirty="0">
                <a:solidFill>
                  <a:srgbClr val="FFFFFF"/>
                </a:solidFill>
                <a:latin typeface="Arial"/>
                <a:cs typeface="Arial"/>
              </a:rPr>
              <a:t>algorithms”)</a:t>
            </a:r>
            <a:endParaRPr sz="3675" baseline="6802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73280" y="10577751"/>
            <a:ext cx="6205855" cy="0"/>
          </a:xfrm>
          <a:custGeom>
            <a:avLst/>
            <a:gdLst/>
            <a:ahLst/>
            <a:cxnLst/>
            <a:rect l="l" t="t" r="r" b="b"/>
            <a:pathLst>
              <a:path w="6205855">
                <a:moveTo>
                  <a:pt x="6205822" y="0"/>
                </a:moveTo>
                <a:lnTo>
                  <a:pt x="6195351" y="0"/>
                </a:lnTo>
                <a:lnTo>
                  <a:pt x="10470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83233" y="1052749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5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268631" y="1052749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139084" y="8400542"/>
            <a:ext cx="12728575" cy="196532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8110220" marR="5080" indent="-1301115">
              <a:lnSpc>
                <a:spcPts val="3710"/>
              </a:lnSpc>
              <a:spcBef>
                <a:spcPts val="345"/>
              </a:spcBef>
            </a:pPr>
            <a:r>
              <a:rPr sz="3200" spc="23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3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30" dirty="0">
                <a:solidFill>
                  <a:srgbClr val="FFFFFF"/>
                </a:solidFill>
                <a:latin typeface="Calibri"/>
                <a:cs typeface="Calibri"/>
              </a:rPr>
              <a:t>we’re</a:t>
            </a:r>
            <a:r>
              <a:rPr sz="3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54" dirty="0">
                <a:solidFill>
                  <a:srgbClr val="FFFFFF"/>
                </a:solidFill>
                <a:latin typeface="Calibri"/>
                <a:cs typeface="Calibri"/>
              </a:rPr>
              <a:t>focused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65" dirty="0">
                <a:solidFill>
                  <a:srgbClr val="FFFFFF"/>
                </a:solidFill>
                <a:latin typeface="Calibri"/>
                <a:cs typeface="Calibri"/>
              </a:rPr>
              <a:t>building  </a:t>
            </a:r>
            <a:r>
              <a:rPr sz="3200" spc="135" dirty="0">
                <a:solidFill>
                  <a:srgbClr val="FFFFFF"/>
                </a:solidFill>
                <a:latin typeface="Calibri"/>
                <a:cs typeface="Calibri"/>
              </a:rPr>
              <a:t>(with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65" dirty="0">
                <a:solidFill>
                  <a:srgbClr val="FFFFFF"/>
                </a:solidFill>
                <a:latin typeface="Calibri"/>
                <a:cs typeface="Calibri"/>
              </a:rPr>
              <a:t>TensorFlow)</a:t>
            </a:r>
            <a:endParaRPr sz="3200">
              <a:latin typeface="Calibri"/>
              <a:cs typeface="Calibri"/>
            </a:endParaRPr>
          </a:p>
          <a:p>
            <a:pPr marL="360045" marR="6658609" indent="-347980">
              <a:lnSpc>
                <a:spcPts val="2820"/>
              </a:lnSpc>
              <a:spcBef>
                <a:spcPts val="2035"/>
              </a:spcBef>
            </a:pP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(depending </a:t>
            </a:r>
            <a:r>
              <a:rPr sz="2450" b="1" spc="-285" dirty="0">
                <a:solidFill>
                  <a:srgbClr val="FFFFFF"/>
                </a:solidFill>
                <a:latin typeface="Arial"/>
                <a:cs typeface="Arial"/>
              </a:rPr>
              <a:t>how 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2450" b="1" spc="-185" dirty="0">
                <a:solidFill>
                  <a:srgbClr val="FFFFFF"/>
                </a:solidFill>
                <a:latin typeface="Arial"/>
                <a:cs typeface="Arial"/>
              </a:rPr>
              <a:t>represent </a:t>
            </a:r>
            <a:r>
              <a:rPr sz="2450" b="1" spc="-35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2450" b="1" spc="-170" dirty="0">
                <a:solidFill>
                  <a:srgbClr val="FFFFFF"/>
                </a:solidFill>
                <a:latin typeface="Arial"/>
                <a:cs typeface="Arial"/>
              </a:rPr>
              <a:t>problem,  </a:t>
            </a:r>
            <a:r>
              <a:rPr sz="2450" b="1" spc="95" dirty="0">
                <a:solidFill>
                  <a:srgbClr val="FFFFFF"/>
                </a:solidFill>
                <a:latin typeface="Arial"/>
                <a:cs typeface="Arial"/>
              </a:rPr>
              <a:t>many </a:t>
            </a:r>
            <a:r>
              <a:rPr sz="2450" b="1" spc="-60" dirty="0">
                <a:solidFill>
                  <a:srgbClr val="FFFFFF"/>
                </a:solidFill>
                <a:latin typeface="Arial"/>
                <a:cs typeface="Arial"/>
              </a:rPr>
              <a:t>algorithms 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450" b="1" spc="-365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450" b="1" spc="-185" dirty="0">
                <a:solidFill>
                  <a:srgbClr val="FFFFFF"/>
                </a:solidFill>
                <a:latin typeface="Arial"/>
                <a:cs typeface="Arial"/>
              </a:rPr>
              <a:t>used 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30" dirty="0">
                <a:solidFill>
                  <a:srgbClr val="FFFFFF"/>
                </a:solidFill>
                <a:latin typeface="Arial"/>
                <a:cs typeface="Arial"/>
              </a:rPr>
              <a:t>both)</a:t>
            </a:r>
            <a:endParaRPr sz="2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55974" y="1348224"/>
            <a:ext cx="9812655" cy="573786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R="376555" algn="ctr">
              <a:lnSpc>
                <a:spcPct val="100000"/>
              </a:lnSpc>
              <a:spcBef>
                <a:spcPts val="1185"/>
              </a:spcBef>
            </a:pPr>
            <a:r>
              <a:rPr sz="7425" b="1" spc="-352" baseline="2244" dirty="0">
                <a:solidFill>
                  <a:srgbClr val="FFFFFF"/>
                </a:solidFill>
                <a:latin typeface="Arial"/>
                <a:cs typeface="Arial"/>
              </a:rPr>
              <a:t>(common</a:t>
            </a:r>
            <a:r>
              <a:rPr sz="7425" b="1" spc="-254" baseline="22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95" dirty="0">
                <a:solidFill>
                  <a:srgbClr val="FFFFFF"/>
                </a:solidFill>
                <a:latin typeface="Arial"/>
                <a:cs typeface="Arial"/>
              </a:rPr>
              <a:t>algorithms)</a:t>
            </a:r>
            <a:endParaRPr sz="4950">
              <a:latin typeface="Arial"/>
              <a:cs typeface="Arial"/>
            </a:endParaRPr>
          </a:p>
          <a:p>
            <a:pPr marL="514984" indent="-502920">
              <a:lnSpc>
                <a:spcPts val="5900"/>
              </a:lnSpc>
              <a:spcBef>
                <a:spcPts val="2475"/>
              </a:spcBef>
              <a:buSzPct val="122222"/>
              <a:buChar char="•"/>
              <a:tabLst>
                <a:tab pos="515620" algn="l"/>
              </a:tabLst>
            </a:pPr>
            <a:r>
              <a:rPr sz="4950" spc="155" dirty="0">
                <a:solidFill>
                  <a:srgbClr val="FFFFFF"/>
                </a:solidFill>
                <a:latin typeface="Tahoma"/>
                <a:cs typeface="Tahoma"/>
              </a:rPr>
              <a:t>Neural</a:t>
            </a:r>
            <a:r>
              <a:rPr sz="4950" spc="-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950" spc="260" dirty="0">
                <a:solidFill>
                  <a:srgbClr val="FFFFFF"/>
                </a:solidFill>
                <a:latin typeface="Tahoma"/>
                <a:cs typeface="Tahoma"/>
              </a:rPr>
              <a:t>networks</a:t>
            </a:r>
            <a:endParaRPr sz="4950">
              <a:latin typeface="Tahoma"/>
              <a:cs typeface="Tahoma"/>
            </a:endParaRPr>
          </a:p>
          <a:p>
            <a:pPr marL="514984" indent="-502920">
              <a:lnSpc>
                <a:spcPts val="5860"/>
              </a:lnSpc>
              <a:buSzPct val="122222"/>
              <a:buChar char="•"/>
              <a:tabLst>
                <a:tab pos="515620" algn="l"/>
              </a:tabLst>
            </a:pPr>
            <a:r>
              <a:rPr sz="4950" spc="95" dirty="0">
                <a:solidFill>
                  <a:srgbClr val="FFFFFF"/>
                </a:solidFill>
                <a:latin typeface="Tahoma"/>
                <a:cs typeface="Tahoma"/>
              </a:rPr>
              <a:t>Fully</a:t>
            </a:r>
            <a:r>
              <a:rPr sz="4950" spc="-5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950" spc="325" dirty="0">
                <a:solidFill>
                  <a:srgbClr val="FFFFFF"/>
                </a:solidFill>
                <a:latin typeface="Tahoma"/>
                <a:cs typeface="Tahoma"/>
              </a:rPr>
              <a:t>connected</a:t>
            </a:r>
            <a:r>
              <a:rPr sz="4950" spc="-5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950" spc="135" dirty="0">
                <a:solidFill>
                  <a:srgbClr val="FFFFFF"/>
                </a:solidFill>
                <a:latin typeface="Tahoma"/>
                <a:cs typeface="Tahoma"/>
              </a:rPr>
              <a:t>neural</a:t>
            </a:r>
            <a:r>
              <a:rPr sz="4950" spc="-5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950" spc="280" dirty="0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endParaRPr sz="4950">
              <a:latin typeface="Tahoma"/>
              <a:cs typeface="Tahoma"/>
            </a:endParaRPr>
          </a:p>
          <a:p>
            <a:pPr marL="514984" indent="-502920">
              <a:lnSpc>
                <a:spcPts val="5860"/>
              </a:lnSpc>
              <a:buSzPct val="122222"/>
              <a:buChar char="•"/>
              <a:tabLst>
                <a:tab pos="515620" algn="l"/>
              </a:tabLst>
            </a:pPr>
            <a:r>
              <a:rPr sz="4950" spc="225" dirty="0">
                <a:solidFill>
                  <a:srgbClr val="FFFFFF"/>
                </a:solidFill>
                <a:latin typeface="Tahoma"/>
                <a:cs typeface="Tahoma"/>
              </a:rPr>
              <a:t>Convolutional</a:t>
            </a:r>
            <a:r>
              <a:rPr sz="4950" spc="-1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950" spc="135" dirty="0">
                <a:solidFill>
                  <a:srgbClr val="FFFFFF"/>
                </a:solidFill>
                <a:latin typeface="Tahoma"/>
                <a:cs typeface="Tahoma"/>
              </a:rPr>
              <a:t>neural </a:t>
            </a:r>
            <a:r>
              <a:rPr sz="4950" spc="280" dirty="0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endParaRPr sz="4950">
              <a:latin typeface="Tahoma"/>
              <a:cs typeface="Tahoma"/>
            </a:endParaRPr>
          </a:p>
          <a:p>
            <a:pPr marL="514984" indent="-502920">
              <a:lnSpc>
                <a:spcPts val="5860"/>
              </a:lnSpc>
              <a:buSzPct val="122222"/>
              <a:buChar char="•"/>
              <a:tabLst>
                <a:tab pos="515620" algn="l"/>
              </a:tabLst>
            </a:pPr>
            <a:r>
              <a:rPr sz="4950" spc="200" dirty="0">
                <a:solidFill>
                  <a:srgbClr val="FFFFFF"/>
                </a:solidFill>
                <a:latin typeface="Tahoma"/>
                <a:cs typeface="Tahoma"/>
              </a:rPr>
              <a:t>Recurrent </a:t>
            </a:r>
            <a:r>
              <a:rPr sz="4950" spc="135" dirty="0">
                <a:solidFill>
                  <a:srgbClr val="FFFFFF"/>
                </a:solidFill>
                <a:latin typeface="Tahoma"/>
                <a:cs typeface="Tahoma"/>
              </a:rPr>
              <a:t>neural</a:t>
            </a:r>
            <a:r>
              <a:rPr sz="4950" spc="-1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950" spc="280" dirty="0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endParaRPr sz="4950">
              <a:latin typeface="Tahoma"/>
              <a:cs typeface="Tahoma"/>
            </a:endParaRPr>
          </a:p>
          <a:p>
            <a:pPr marL="514984" indent="-502920">
              <a:lnSpc>
                <a:spcPts val="5860"/>
              </a:lnSpc>
              <a:buSzPct val="122222"/>
              <a:buChar char="•"/>
              <a:tabLst>
                <a:tab pos="515620" algn="l"/>
              </a:tabLst>
            </a:pPr>
            <a:r>
              <a:rPr sz="4950" spc="175" dirty="0">
                <a:solidFill>
                  <a:srgbClr val="FFFFFF"/>
                </a:solidFill>
                <a:latin typeface="Tahoma"/>
                <a:cs typeface="Tahoma"/>
              </a:rPr>
              <a:t>Transformer</a:t>
            </a:r>
            <a:endParaRPr sz="4950">
              <a:latin typeface="Tahoma"/>
              <a:cs typeface="Tahoma"/>
            </a:endParaRPr>
          </a:p>
          <a:p>
            <a:pPr marL="514984" indent="-502920">
              <a:lnSpc>
                <a:spcPts val="5900"/>
              </a:lnSpc>
              <a:buSzPct val="122222"/>
              <a:buChar char="•"/>
              <a:tabLst>
                <a:tab pos="515620" algn="l"/>
              </a:tabLst>
            </a:pPr>
            <a:r>
              <a:rPr sz="4950" spc="105" dirty="0">
                <a:solidFill>
                  <a:srgbClr val="FFFFFF"/>
                </a:solidFill>
                <a:latin typeface="Tahoma"/>
                <a:cs typeface="Tahoma"/>
              </a:rPr>
              <a:t>…many</a:t>
            </a:r>
            <a:r>
              <a:rPr sz="4950" spc="-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950" spc="260" dirty="0">
                <a:solidFill>
                  <a:srgbClr val="FFFFFF"/>
                </a:solidFill>
                <a:latin typeface="Tahoma"/>
                <a:cs typeface="Tahoma"/>
              </a:rPr>
              <a:t>more</a:t>
            </a:r>
            <a:endParaRPr sz="4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1563624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30" dirty="0"/>
              <a:t>“What</a:t>
            </a:r>
            <a:r>
              <a:rPr spc="-1320" dirty="0"/>
              <a:t> </a:t>
            </a:r>
            <a:r>
              <a:rPr spc="185" dirty="0"/>
              <a:t>are</a:t>
            </a:r>
            <a:r>
              <a:rPr spc="-1315" dirty="0"/>
              <a:t> </a:t>
            </a:r>
            <a:r>
              <a:rPr spc="114" dirty="0"/>
              <a:t>neural</a:t>
            </a:r>
            <a:r>
              <a:rPr spc="-1320" dirty="0"/>
              <a:t> </a:t>
            </a:r>
            <a:r>
              <a:rPr spc="325" dirty="0"/>
              <a:t>networks?”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1503" y="346504"/>
            <a:ext cx="912558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5" dirty="0"/>
              <a:t>Neural</a:t>
            </a:r>
            <a:r>
              <a:rPr spc="-1380" dirty="0"/>
              <a:t> </a:t>
            </a:r>
            <a:r>
              <a:rPr spc="380" dirty="0"/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810269" y="1468336"/>
            <a:ext cx="2068940" cy="2068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14409" y="2415071"/>
            <a:ext cx="1364257" cy="13642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8125" y="2938329"/>
            <a:ext cx="1364257" cy="13642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96979" y="4059489"/>
            <a:ext cx="4009203" cy="40092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867540" y="5148859"/>
          <a:ext cx="13304520" cy="1889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6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58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16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8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73490">
                <a:tc>
                  <a:txBody>
                    <a:bodyPr/>
                    <a:lstStyle/>
                    <a:p>
                      <a:pPr marL="56642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[[116,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78,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15],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3323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[[0.983,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0.004,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0.013],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18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2850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50" u="heavy" spc="-58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50" spc="-36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[117,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43,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96],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tabLst>
                          <a:tab pos="409575" algn="l"/>
                        </a:tabLst>
                      </a:pPr>
                      <a:r>
                        <a:rPr sz="2850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  <a:cs typeface="Courier New"/>
                        </a:rPr>
                        <a:t> 	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888489">
                        <a:lnSpc>
                          <a:spcPct val="100000"/>
                        </a:lnSpc>
                      </a:pPr>
                      <a:r>
                        <a:rPr sz="2850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50" u="heavy" spc="-58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50" spc="-108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[0.110,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0.889,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0.001],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63220" algn="l"/>
                        </a:tabLst>
                      </a:pPr>
                      <a:r>
                        <a:rPr sz="2850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  <a:cs typeface="Courier New"/>
                        </a:rPr>
                        <a:t> 	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189">
                <a:tc>
                  <a:txBody>
                    <a:bodyPr/>
                    <a:lstStyle/>
                    <a:p>
                      <a:pPr marL="566420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[125,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87,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23],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332355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[0.023,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0.027,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0.985],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490">
                <a:tc>
                  <a:txBody>
                    <a:bodyPr/>
                    <a:lstStyle/>
                    <a:p>
                      <a:pPr marL="566420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…,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332355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…,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434358" y="7231769"/>
            <a:ext cx="3428074" cy="3428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58" y="4722311"/>
            <a:ext cx="3428074" cy="28225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155" dirty="0">
                <a:solidFill>
                  <a:srgbClr val="FFFFFF"/>
                </a:solidFill>
                <a:latin typeface="Calibri"/>
                <a:cs typeface="Calibri"/>
              </a:rPr>
              <a:t>Inputs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82215" y="10075789"/>
            <a:ext cx="198755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sz="3300" b="1" spc="125" dirty="0">
                <a:solidFill>
                  <a:srgbClr val="FFFFFF"/>
                </a:solidFill>
                <a:latin typeface="Calibri"/>
                <a:cs typeface="Calibri"/>
              </a:rPr>
              <a:t>Numerical  </a:t>
            </a:r>
            <a:r>
              <a:rPr sz="3300" b="1" spc="215" dirty="0">
                <a:solidFill>
                  <a:srgbClr val="FFFFFF"/>
                </a:solidFill>
                <a:latin typeface="Calibri"/>
                <a:cs typeface="Calibri"/>
              </a:rPr>
              <a:t>encoding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01505" y="9696098"/>
            <a:ext cx="5212715" cy="13239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43330" marR="1227455" algn="ctr">
              <a:lnSpc>
                <a:spcPts val="3229"/>
              </a:lnSpc>
              <a:spcBef>
                <a:spcPts val="650"/>
              </a:spcBef>
            </a:pPr>
            <a:r>
              <a:rPr sz="3100" b="1" spc="195" dirty="0">
                <a:solidFill>
                  <a:srgbClr val="FFFFFF"/>
                </a:solidFill>
                <a:latin typeface="Calibri"/>
                <a:cs typeface="Calibri"/>
              </a:rPr>
              <a:t>Learns  </a:t>
            </a:r>
            <a:r>
              <a:rPr sz="3100" b="1" spc="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100" b="1" spc="18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27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3100" b="1" spc="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100" b="1" spc="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23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100" b="1" spc="2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8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3100" b="1" spc="2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100" b="1" spc="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100" b="1" spc="229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100" b="1" spc="-4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100" b="1" spc="2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100" b="1" spc="19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3100">
              <a:latin typeface="Calibri"/>
              <a:cs typeface="Calibri"/>
            </a:endParaRPr>
          </a:p>
          <a:p>
            <a:pPr algn="ctr">
              <a:lnSpc>
                <a:spcPts val="3210"/>
              </a:lnSpc>
            </a:pPr>
            <a:r>
              <a:rPr sz="3100" b="1" spc="165" dirty="0">
                <a:solidFill>
                  <a:srgbClr val="FFFFFF"/>
                </a:solidFill>
                <a:latin typeface="Calibri"/>
                <a:cs typeface="Calibri"/>
              </a:rPr>
              <a:t>(patterns/features/weights)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843306" y="10075789"/>
            <a:ext cx="300101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sz="3300" b="1" spc="155" dirty="0">
                <a:solidFill>
                  <a:srgbClr val="FFFFFF"/>
                </a:solidFill>
                <a:latin typeface="Calibri"/>
                <a:cs typeface="Calibri"/>
              </a:rPr>
              <a:t>Representation  </a:t>
            </a:r>
            <a:r>
              <a:rPr sz="3300" b="1" spc="195" dirty="0">
                <a:solidFill>
                  <a:srgbClr val="FFFFFF"/>
                </a:solidFill>
                <a:latin typeface="Calibri"/>
                <a:cs typeface="Calibri"/>
              </a:rPr>
              <a:t>outputs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483489" y="10295678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225" dirty="0">
                <a:solidFill>
                  <a:srgbClr val="FFFFFF"/>
                </a:solidFill>
                <a:latin typeface="Calibri"/>
                <a:cs typeface="Calibri"/>
              </a:rPr>
              <a:t>Outputs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 rot="21060000">
            <a:off x="16632544" y="1631884"/>
            <a:ext cx="200911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0"/>
              </a:lnSpc>
            </a:pPr>
            <a:r>
              <a:rPr sz="2450" b="1" spc="60" dirty="0">
                <a:solidFill>
                  <a:srgbClr val="FFFFFF"/>
                </a:solidFill>
                <a:latin typeface="Arial"/>
                <a:cs typeface="Arial"/>
              </a:rPr>
              <a:t>(a </a:t>
            </a:r>
            <a:r>
              <a:rPr sz="3675" b="1" spc="-7" baseline="1133" dirty="0">
                <a:solidFill>
                  <a:srgbClr val="FFFFFF"/>
                </a:solidFill>
                <a:latin typeface="Arial"/>
                <a:cs typeface="Arial"/>
              </a:rPr>
              <a:t>human</a:t>
            </a:r>
            <a:r>
              <a:rPr sz="3675" b="1" spc="-525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12" baseline="453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endParaRPr sz="3675" baseline="4535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 rot="21060000">
            <a:off x="16437884" y="1984250"/>
            <a:ext cx="2522827" cy="311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55"/>
              </a:lnSpc>
            </a:pP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sz="245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54" baseline="5668" dirty="0">
                <a:solidFill>
                  <a:srgbClr val="FFFFFF"/>
                </a:solidFill>
                <a:latin typeface="Arial"/>
                <a:cs typeface="Arial"/>
              </a:rPr>
              <a:t>these)</a:t>
            </a:r>
            <a:endParaRPr sz="3675" baseline="5668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387575" y="2382041"/>
            <a:ext cx="1838325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sz="3300" spc="105" dirty="0">
                <a:solidFill>
                  <a:srgbClr val="FFFFFF"/>
                </a:solidFill>
                <a:latin typeface="Calibri"/>
                <a:cs typeface="Calibri"/>
              </a:rPr>
              <a:t>Ramen,  </a:t>
            </a:r>
            <a:r>
              <a:rPr sz="3300" spc="210" dirty="0">
                <a:solidFill>
                  <a:srgbClr val="FFFFFF"/>
                </a:solidFill>
                <a:latin typeface="Calibri"/>
                <a:cs typeface="Calibri"/>
              </a:rPr>
              <a:t>Spaghe</a:t>
            </a:r>
            <a:r>
              <a:rPr sz="3300" spc="75" dirty="0">
                <a:solidFill>
                  <a:srgbClr val="FFFFFF"/>
                </a:solidFill>
                <a:latin typeface="Calibri"/>
                <a:cs typeface="Calibri"/>
              </a:rPr>
              <a:t>tti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311191" y="5686500"/>
            <a:ext cx="23749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65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3300" spc="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0" spc="-5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05" dirty="0">
                <a:solidFill>
                  <a:srgbClr val="FFFFFF"/>
                </a:solidFill>
                <a:latin typeface="Calibri"/>
                <a:cs typeface="Calibri"/>
              </a:rPr>
              <a:t>diaster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011629" y="7966892"/>
            <a:ext cx="2597785" cy="124396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 algn="ctr">
              <a:lnSpc>
                <a:spcPts val="3030"/>
              </a:lnSpc>
              <a:spcBef>
                <a:spcPts val="610"/>
              </a:spcBef>
            </a:pPr>
            <a:r>
              <a:rPr sz="2900" spc="130" dirty="0">
                <a:solidFill>
                  <a:srgbClr val="FFFFFF"/>
                </a:solidFill>
                <a:latin typeface="Calibri"/>
                <a:cs typeface="Calibri"/>
              </a:rPr>
              <a:t>“Hey </a:t>
            </a:r>
            <a:r>
              <a:rPr sz="2900" spc="10" dirty="0">
                <a:solidFill>
                  <a:srgbClr val="FFFFFF"/>
                </a:solidFill>
                <a:latin typeface="Calibri"/>
                <a:cs typeface="Calibri"/>
              </a:rPr>
              <a:t>Siri,</a:t>
            </a:r>
            <a:r>
              <a:rPr sz="29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Calibri"/>
                <a:cs typeface="Calibri"/>
              </a:rPr>
              <a:t>what’s  </a:t>
            </a:r>
            <a:r>
              <a:rPr sz="2900" spc="16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900" spc="125" dirty="0">
                <a:solidFill>
                  <a:srgbClr val="FFFFFF"/>
                </a:solidFill>
                <a:latin typeface="Calibri"/>
                <a:cs typeface="Calibri"/>
              </a:rPr>
              <a:t>weather  </a:t>
            </a:r>
            <a:r>
              <a:rPr sz="2900" spc="130" dirty="0">
                <a:solidFill>
                  <a:srgbClr val="FFFFFF"/>
                </a:solidFill>
                <a:latin typeface="Calibri"/>
                <a:cs typeface="Calibri"/>
              </a:rPr>
              <a:t>today?”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49784" y="3803049"/>
            <a:ext cx="1125855" cy="1125855"/>
          </a:xfrm>
          <a:custGeom>
            <a:avLst/>
            <a:gdLst/>
            <a:ahLst/>
            <a:cxnLst/>
            <a:rect l="l" t="t" r="r" b="b"/>
            <a:pathLst>
              <a:path w="1125854" h="1125854">
                <a:moveTo>
                  <a:pt x="0" y="0"/>
                </a:moveTo>
                <a:lnTo>
                  <a:pt x="1117867" y="1117867"/>
                </a:lnTo>
                <a:lnTo>
                  <a:pt x="1125271" y="1125271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32111" y="4885376"/>
            <a:ext cx="106680" cy="106680"/>
          </a:xfrm>
          <a:custGeom>
            <a:avLst/>
            <a:gdLst/>
            <a:ahLst/>
            <a:cxnLst/>
            <a:rect l="l" t="t" r="r" b="b"/>
            <a:pathLst>
              <a:path w="106679" h="106679">
                <a:moveTo>
                  <a:pt x="71079" y="0"/>
                </a:moveTo>
                <a:lnTo>
                  <a:pt x="0" y="71078"/>
                </a:lnTo>
                <a:lnTo>
                  <a:pt x="106618" y="106617"/>
                </a:lnTo>
                <a:lnTo>
                  <a:pt x="710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44062" y="7306194"/>
            <a:ext cx="956310" cy="1623060"/>
          </a:xfrm>
          <a:custGeom>
            <a:avLst/>
            <a:gdLst/>
            <a:ahLst/>
            <a:cxnLst/>
            <a:rect l="l" t="t" r="r" b="b"/>
            <a:pathLst>
              <a:path w="956310" h="1623059">
                <a:moveTo>
                  <a:pt x="0" y="1622836"/>
                </a:moveTo>
                <a:lnTo>
                  <a:pt x="950887" y="9021"/>
                </a:lnTo>
                <a:lnTo>
                  <a:pt x="956202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51646" y="7228611"/>
            <a:ext cx="94615" cy="112395"/>
          </a:xfrm>
          <a:custGeom>
            <a:avLst/>
            <a:gdLst/>
            <a:ahLst/>
            <a:cxnLst/>
            <a:rect l="l" t="t" r="r" b="b"/>
            <a:pathLst>
              <a:path w="94614" h="112395">
                <a:moveTo>
                  <a:pt x="94331" y="0"/>
                </a:moveTo>
                <a:lnTo>
                  <a:pt x="0" y="61090"/>
                </a:lnTo>
                <a:lnTo>
                  <a:pt x="86604" y="112119"/>
                </a:lnTo>
                <a:lnTo>
                  <a:pt x="943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52533" y="592406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110777" y="592406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648906" y="3590807"/>
            <a:ext cx="956310" cy="1639570"/>
          </a:xfrm>
          <a:custGeom>
            <a:avLst/>
            <a:gdLst/>
            <a:ahLst/>
            <a:cxnLst/>
            <a:rect l="l" t="t" r="r" b="b"/>
            <a:pathLst>
              <a:path w="956309" h="1639570">
                <a:moveTo>
                  <a:pt x="0" y="1639239"/>
                </a:moveTo>
                <a:lnTo>
                  <a:pt x="950852" y="9044"/>
                </a:lnTo>
                <a:lnTo>
                  <a:pt x="956127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556334" y="3513022"/>
            <a:ext cx="94615" cy="112395"/>
          </a:xfrm>
          <a:custGeom>
            <a:avLst/>
            <a:gdLst/>
            <a:ahLst/>
            <a:cxnLst/>
            <a:rect l="l" t="t" r="r" b="b"/>
            <a:pathLst>
              <a:path w="94615" h="112395">
                <a:moveTo>
                  <a:pt x="94070" y="0"/>
                </a:moveTo>
                <a:lnTo>
                  <a:pt x="0" y="61507"/>
                </a:lnTo>
                <a:lnTo>
                  <a:pt x="86835" y="112152"/>
                </a:lnTo>
                <a:lnTo>
                  <a:pt x="940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554574" y="6712106"/>
            <a:ext cx="1125855" cy="1125855"/>
          </a:xfrm>
          <a:custGeom>
            <a:avLst/>
            <a:gdLst/>
            <a:ahLst/>
            <a:cxnLst/>
            <a:rect l="l" t="t" r="r" b="b"/>
            <a:pathLst>
              <a:path w="1125855" h="1125854">
                <a:moveTo>
                  <a:pt x="0" y="0"/>
                </a:moveTo>
                <a:lnTo>
                  <a:pt x="1117867" y="1117867"/>
                </a:lnTo>
                <a:lnTo>
                  <a:pt x="1125271" y="1125271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636907" y="7794434"/>
            <a:ext cx="106680" cy="106680"/>
          </a:xfrm>
          <a:custGeom>
            <a:avLst/>
            <a:gdLst/>
            <a:ahLst/>
            <a:cxnLst/>
            <a:rect l="l" t="t" r="r" b="b"/>
            <a:pathLst>
              <a:path w="106680" h="106679">
                <a:moveTo>
                  <a:pt x="71076" y="0"/>
                </a:moveTo>
                <a:lnTo>
                  <a:pt x="0" y="71078"/>
                </a:lnTo>
                <a:lnTo>
                  <a:pt x="106614" y="106617"/>
                </a:lnTo>
                <a:lnTo>
                  <a:pt x="71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 rot="21120000">
            <a:off x="9036785" y="7936264"/>
            <a:ext cx="3016163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70"/>
              </a:lnSpc>
            </a:pPr>
            <a:r>
              <a:rPr sz="2450" b="1" spc="-260" dirty="0">
                <a:solidFill>
                  <a:srgbClr val="FFFFFF"/>
                </a:solidFill>
                <a:latin typeface="Arial"/>
                <a:cs typeface="Arial"/>
              </a:rPr>
              <a:t>(choose </a:t>
            </a:r>
            <a:r>
              <a:rPr sz="3675" b="1" spc="-277" baseline="1133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75" b="1" spc="-56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54" baseline="2267" dirty="0">
                <a:solidFill>
                  <a:srgbClr val="FFFFFF"/>
                </a:solidFill>
                <a:latin typeface="Arial"/>
                <a:cs typeface="Arial"/>
              </a:rPr>
              <a:t>appropriate</a:t>
            </a:r>
            <a:endParaRPr sz="3675" baseline="2267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 rot="21120000">
            <a:off x="8937264" y="8290516"/>
            <a:ext cx="331945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80"/>
              </a:lnSpc>
            </a:pPr>
            <a:r>
              <a:rPr sz="2450" b="1" spc="-35" dirty="0">
                <a:solidFill>
                  <a:srgbClr val="FFFFFF"/>
                </a:solidFill>
                <a:latin typeface="Arial"/>
                <a:cs typeface="Arial"/>
              </a:rPr>
              <a:t>neural </a:t>
            </a:r>
            <a:r>
              <a:rPr sz="3675" b="1" spc="-150" baseline="1133" dirty="0">
                <a:solidFill>
                  <a:srgbClr val="FFFFFF"/>
                </a:solidFill>
                <a:latin typeface="Arial"/>
                <a:cs typeface="Arial"/>
              </a:rPr>
              <a:t>network </a:t>
            </a:r>
            <a:r>
              <a:rPr sz="3675" b="1" spc="-112" baseline="2267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675" b="1" spc="-195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52" baseline="3401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endParaRPr sz="3675" baseline="3401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 rot="21120000">
            <a:off x="10031754" y="8644768"/>
            <a:ext cx="123571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0"/>
              </a:lnSpc>
            </a:pP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problem)</a:t>
            </a:r>
            <a:endParaRPr sz="24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 rot="60000">
            <a:off x="4243223" y="3195047"/>
            <a:ext cx="297195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5"/>
              </a:lnSpc>
            </a:pPr>
            <a:r>
              <a:rPr sz="3675" b="1" spc="-254" baseline="2267" dirty="0">
                <a:solidFill>
                  <a:srgbClr val="FFFFFF"/>
                </a:solidFill>
                <a:latin typeface="Arial"/>
                <a:cs typeface="Arial"/>
              </a:rPr>
              <a:t>(before </a:t>
            </a:r>
            <a:r>
              <a:rPr sz="3675" b="1" spc="-82" baseline="1133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675" b="1" spc="-240" baseline="1133" dirty="0">
                <a:solidFill>
                  <a:srgbClr val="FFFFFF"/>
                </a:solidFill>
                <a:latin typeface="Arial"/>
                <a:cs typeface="Arial"/>
              </a:rPr>
              <a:t>gets</a:t>
            </a:r>
            <a:r>
              <a:rPr sz="3675" b="1" spc="-5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8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 rot="60000">
            <a:off x="4163750" y="3553052"/>
            <a:ext cx="3114069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sz="3675" b="1" spc="-89" baseline="2267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3675" b="1" spc="-135" baseline="1133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675" b="1" spc="-52" baseline="1133" dirty="0">
                <a:solidFill>
                  <a:srgbClr val="FFFFFF"/>
                </a:solidFill>
                <a:latin typeface="Arial"/>
                <a:cs typeface="Arial"/>
              </a:rPr>
              <a:t>neural</a:t>
            </a:r>
            <a:r>
              <a:rPr sz="3675" b="1" spc="-157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90" dirty="0">
                <a:solidFill>
                  <a:srgbClr val="FFFFFF"/>
                </a:solidFill>
                <a:latin typeface="Arial"/>
                <a:cs typeface="Arial"/>
              </a:rPr>
              <a:t>network,</a:t>
            </a:r>
            <a:endParaRPr sz="24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 rot="60000">
            <a:off x="4326195" y="3911059"/>
            <a:ext cx="277250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sz="3675" b="1" spc="135" baseline="2267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3675" b="1" spc="-315" baseline="1133" dirty="0">
                <a:solidFill>
                  <a:srgbClr val="FFFFFF"/>
                </a:solidFill>
                <a:latin typeface="Arial"/>
                <a:cs typeface="Arial"/>
              </a:rPr>
              <a:t>needs </a:t>
            </a:r>
            <a:r>
              <a:rPr sz="3675" b="1" spc="-292" baseline="1133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450" b="1" spc="-365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450" b="1" spc="-3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45" dirty="0">
                <a:solidFill>
                  <a:srgbClr val="FFFFFF"/>
                </a:solidFill>
                <a:latin typeface="Arial"/>
                <a:cs typeface="Arial"/>
              </a:rPr>
              <a:t>turned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 rot="60000">
            <a:off x="4693741" y="4269065"/>
            <a:ext cx="202040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0"/>
              </a:lnSpc>
            </a:pPr>
            <a:r>
              <a:rPr sz="3675" b="1" spc="-37" baseline="1133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3675" b="1" spc="-20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numbers)</a:t>
            </a:r>
            <a:endParaRPr sz="245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902835" y="59197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043758" y="59197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7809" y="346504"/>
            <a:ext cx="1579308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45" dirty="0"/>
              <a:t>Anatomy</a:t>
            </a:r>
            <a:r>
              <a:rPr spc="-1340" dirty="0"/>
              <a:t> </a:t>
            </a:r>
            <a:r>
              <a:rPr spc="560" dirty="0"/>
              <a:t>of</a:t>
            </a:r>
            <a:r>
              <a:rPr spc="-1335" dirty="0"/>
              <a:t> </a:t>
            </a:r>
            <a:r>
              <a:rPr spc="155" dirty="0"/>
              <a:t>Neural</a:t>
            </a:r>
            <a:r>
              <a:rPr spc="-1335" dirty="0"/>
              <a:t> </a:t>
            </a:r>
            <a:r>
              <a:rPr spc="380" dirty="0"/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7963681" y="2949575"/>
            <a:ext cx="4009203" cy="4009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3052" y="3497275"/>
            <a:ext cx="1047115" cy="2779395"/>
          </a:xfrm>
          <a:custGeom>
            <a:avLst/>
            <a:gdLst/>
            <a:ahLst/>
            <a:cxnLst/>
            <a:rect l="l" t="t" r="r" b="b"/>
            <a:pathLst>
              <a:path w="1047115" h="2779395">
                <a:moveTo>
                  <a:pt x="0" y="0"/>
                </a:moveTo>
                <a:lnTo>
                  <a:pt x="1047088" y="0"/>
                </a:lnTo>
                <a:lnTo>
                  <a:pt x="1047088" y="2779152"/>
                </a:lnTo>
                <a:lnTo>
                  <a:pt x="0" y="277915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A2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44739" y="3087439"/>
            <a:ext cx="1047115" cy="3733800"/>
          </a:xfrm>
          <a:custGeom>
            <a:avLst/>
            <a:gdLst/>
            <a:ahLst/>
            <a:cxnLst/>
            <a:rect l="l" t="t" r="r" b="b"/>
            <a:pathLst>
              <a:path w="1047115" h="3733800">
                <a:moveTo>
                  <a:pt x="0" y="0"/>
                </a:moveTo>
                <a:lnTo>
                  <a:pt x="1047088" y="0"/>
                </a:lnTo>
                <a:lnTo>
                  <a:pt x="1047088" y="3733474"/>
                </a:lnTo>
                <a:lnTo>
                  <a:pt x="0" y="373347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16E7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68779" y="4357688"/>
            <a:ext cx="965200" cy="1193165"/>
          </a:xfrm>
          <a:custGeom>
            <a:avLst/>
            <a:gdLst/>
            <a:ahLst/>
            <a:cxnLst/>
            <a:rect l="l" t="t" r="r" b="b"/>
            <a:pathLst>
              <a:path w="965200" h="1193164">
                <a:moveTo>
                  <a:pt x="0" y="0"/>
                </a:moveTo>
                <a:lnTo>
                  <a:pt x="964793" y="0"/>
                </a:lnTo>
                <a:lnTo>
                  <a:pt x="964793" y="1192976"/>
                </a:lnTo>
                <a:lnTo>
                  <a:pt x="0" y="119297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F64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37842" y="5059555"/>
            <a:ext cx="1250315" cy="0"/>
          </a:xfrm>
          <a:custGeom>
            <a:avLst/>
            <a:gdLst/>
            <a:ahLst/>
            <a:cxnLst/>
            <a:rect l="l" t="t" r="r" b="b"/>
            <a:pathLst>
              <a:path w="1250315">
                <a:moveTo>
                  <a:pt x="0" y="0"/>
                </a:moveTo>
                <a:lnTo>
                  <a:pt x="1239598" y="0"/>
                </a:lnTo>
                <a:lnTo>
                  <a:pt x="1250069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77441" y="500929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68283" y="7064392"/>
            <a:ext cx="0" cy="981710"/>
          </a:xfrm>
          <a:custGeom>
            <a:avLst/>
            <a:gdLst/>
            <a:ahLst/>
            <a:cxnLst/>
            <a:rect l="l" t="t" r="r" b="b"/>
            <a:pathLst>
              <a:path h="981709">
                <a:moveTo>
                  <a:pt x="0" y="0"/>
                </a:moveTo>
                <a:lnTo>
                  <a:pt x="0" y="981699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18022" y="697434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068896" y="5059555"/>
            <a:ext cx="1250315" cy="0"/>
          </a:xfrm>
          <a:custGeom>
            <a:avLst/>
            <a:gdLst/>
            <a:ahLst/>
            <a:cxnLst/>
            <a:rect l="l" t="t" r="r" b="b"/>
            <a:pathLst>
              <a:path w="1250315">
                <a:moveTo>
                  <a:pt x="1250069" y="0"/>
                </a:moveTo>
                <a:lnTo>
                  <a:pt x="10470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978850" y="500929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958333" y="4389402"/>
            <a:ext cx="3430904" cy="1358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35" algn="ctr">
              <a:lnSpc>
                <a:spcPts val="3695"/>
              </a:lnSpc>
              <a:spcBef>
                <a:spcPts val="95"/>
              </a:spcBef>
            </a:pPr>
            <a:r>
              <a:rPr sz="3300" b="1" spc="15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330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9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300">
              <a:latin typeface="Calibri"/>
              <a:cs typeface="Calibri"/>
            </a:endParaRPr>
          </a:p>
          <a:p>
            <a:pPr algn="ctr">
              <a:lnSpc>
                <a:spcPts val="3695"/>
              </a:lnSpc>
            </a:pPr>
            <a:r>
              <a:rPr sz="3300" spc="114" dirty="0">
                <a:solidFill>
                  <a:srgbClr val="FFFFFF"/>
                </a:solidFill>
                <a:latin typeface="Calibri"/>
                <a:cs typeface="Calibri"/>
              </a:rPr>
              <a:t>(data</a:t>
            </a:r>
            <a:r>
              <a:rPr sz="3300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50" dirty="0">
                <a:solidFill>
                  <a:srgbClr val="FFFFFF"/>
                </a:solidFill>
                <a:latin typeface="Calibri"/>
                <a:cs typeface="Calibri"/>
              </a:rPr>
              <a:t>goes</a:t>
            </a:r>
            <a:r>
              <a:rPr sz="3300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300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90" dirty="0">
                <a:solidFill>
                  <a:srgbClr val="FFFFFF"/>
                </a:solidFill>
                <a:latin typeface="Calibri"/>
                <a:cs typeface="Calibri"/>
              </a:rPr>
              <a:t>here)</a:t>
            </a:r>
            <a:endParaRPr sz="3300">
              <a:latin typeface="Calibri"/>
              <a:cs typeface="Calibri"/>
            </a:endParaRPr>
          </a:p>
          <a:p>
            <a:pPr marR="635" algn="ctr">
              <a:lnSpc>
                <a:spcPct val="100000"/>
              </a:lnSpc>
              <a:spcBef>
                <a:spcPts val="165"/>
              </a:spcBef>
            </a:pPr>
            <a:r>
              <a:rPr sz="2450" spc="400" dirty="0">
                <a:solidFill>
                  <a:srgbClr val="FFFFFF"/>
                </a:solidFill>
                <a:latin typeface="Calibri"/>
                <a:cs typeface="Calibri"/>
              </a:rPr>
              <a:t>#</a:t>
            </a: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20" dirty="0">
                <a:solidFill>
                  <a:srgbClr val="FFFFFF"/>
                </a:solidFill>
                <a:latin typeface="Calibri"/>
                <a:cs typeface="Calibri"/>
              </a:rPr>
              <a:t>units/neurons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4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1150" y="8117372"/>
            <a:ext cx="18863945" cy="2983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61009" algn="ctr">
              <a:lnSpc>
                <a:spcPts val="3695"/>
              </a:lnSpc>
              <a:spcBef>
                <a:spcPts val="95"/>
              </a:spcBef>
            </a:pPr>
            <a:r>
              <a:rPr sz="3300" b="1" spc="195" dirty="0">
                <a:solidFill>
                  <a:srgbClr val="FFFFFF"/>
                </a:solidFill>
                <a:latin typeface="Calibri"/>
                <a:cs typeface="Calibri"/>
              </a:rPr>
              <a:t>Hidden</a:t>
            </a:r>
            <a:r>
              <a:rPr sz="3300" b="1" spc="-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105" dirty="0">
                <a:solidFill>
                  <a:srgbClr val="FFFFFF"/>
                </a:solidFill>
                <a:latin typeface="Calibri"/>
                <a:cs typeface="Calibri"/>
              </a:rPr>
              <a:t>layer(s)</a:t>
            </a:r>
            <a:endParaRPr sz="3300">
              <a:latin typeface="Calibri"/>
              <a:cs typeface="Calibri"/>
            </a:endParaRPr>
          </a:p>
          <a:p>
            <a:pPr marR="461009" algn="ctr">
              <a:lnSpc>
                <a:spcPts val="3695"/>
              </a:lnSpc>
            </a:pPr>
            <a:r>
              <a:rPr sz="3300" spc="75" dirty="0">
                <a:solidFill>
                  <a:srgbClr val="FFFFFF"/>
                </a:solidFill>
                <a:latin typeface="Calibri"/>
                <a:cs typeface="Calibri"/>
              </a:rPr>
              <a:t>(learns</a:t>
            </a:r>
            <a:r>
              <a:rPr sz="3300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40" dirty="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r>
              <a:rPr sz="33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3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14" dirty="0">
                <a:solidFill>
                  <a:srgbClr val="FFFFFF"/>
                </a:solidFill>
                <a:latin typeface="Calibri"/>
                <a:cs typeface="Calibri"/>
              </a:rPr>
              <a:t>data)</a:t>
            </a:r>
            <a:endParaRPr sz="3300">
              <a:latin typeface="Calibri"/>
              <a:cs typeface="Calibri"/>
            </a:endParaRPr>
          </a:p>
          <a:p>
            <a:pPr marR="461009" algn="ctr">
              <a:lnSpc>
                <a:spcPct val="100000"/>
              </a:lnSpc>
              <a:spcBef>
                <a:spcPts val="330"/>
              </a:spcBef>
            </a:pPr>
            <a:r>
              <a:rPr sz="2450" spc="400" dirty="0">
                <a:solidFill>
                  <a:srgbClr val="FFFFFF"/>
                </a:solidFill>
                <a:latin typeface="Calibri"/>
                <a:cs typeface="Calibri"/>
              </a:rPr>
              <a:t>#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20" dirty="0">
                <a:solidFill>
                  <a:srgbClr val="FFFFFF"/>
                </a:solidFill>
                <a:latin typeface="Calibri"/>
                <a:cs typeface="Calibri"/>
              </a:rPr>
              <a:t>units/neurons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4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750">
              <a:latin typeface="Calibri"/>
              <a:cs typeface="Calibri"/>
            </a:endParaRPr>
          </a:p>
          <a:p>
            <a:pPr marL="5241290" marR="5080" indent="-5229225">
              <a:lnSpc>
                <a:spcPts val="3429"/>
              </a:lnSpc>
            </a:pPr>
            <a:r>
              <a:rPr sz="3300" spc="40" dirty="0">
                <a:solidFill>
                  <a:srgbClr val="FFFFFF"/>
                </a:solidFill>
                <a:latin typeface="Tahoma"/>
                <a:cs typeface="Tahoma"/>
              </a:rPr>
              <a:t>Note:</a:t>
            </a:r>
            <a:r>
              <a:rPr sz="3300" spc="-4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300" spc="90" dirty="0">
                <a:solidFill>
                  <a:srgbClr val="FFFFFF"/>
                </a:solidFill>
                <a:latin typeface="Calibri"/>
                <a:cs typeface="Calibri"/>
              </a:rPr>
              <a:t>“patterns”</a:t>
            </a:r>
            <a:r>
              <a:rPr sz="33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6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4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33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90" dirty="0">
                <a:solidFill>
                  <a:srgbClr val="FFFFFF"/>
                </a:solidFill>
                <a:latin typeface="Calibri"/>
                <a:cs typeface="Calibri"/>
              </a:rPr>
              <a:t>arbitrary</a:t>
            </a:r>
            <a:r>
              <a:rPr sz="33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05" dirty="0">
                <a:solidFill>
                  <a:srgbClr val="FFFFFF"/>
                </a:solidFill>
                <a:latin typeface="Calibri"/>
                <a:cs typeface="Calibri"/>
              </a:rPr>
              <a:t>term,</a:t>
            </a:r>
            <a:r>
              <a:rPr sz="33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0" dirty="0">
                <a:solidFill>
                  <a:srgbClr val="FFFFFF"/>
                </a:solidFill>
                <a:latin typeface="Calibri"/>
                <a:cs typeface="Calibri"/>
              </a:rPr>
              <a:t>you’ll</a:t>
            </a:r>
            <a:r>
              <a:rPr sz="33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6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33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14" dirty="0">
                <a:solidFill>
                  <a:srgbClr val="FFFFFF"/>
                </a:solidFill>
                <a:latin typeface="Calibri"/>
                <a:cs typeface="Calibri"/>
              </a:rPr>
              <a:t>hear</a:t>
            </a:r>
            <a:r>
              <a:rPr sz="33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95" dirty="0">
                <a:solidFill>
                  <a:srgbClr val="FFFFFF"/>
                </a:solidFill>
                <a:latin typeface="Calibri"/>
                <a:cs typeface="Calibri"/>
              </a:rPr>
              <a:t>“embedding”,</a:t>
            </a:r>
            <a:r>
              <a:rPr sz="33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45" dirty="0">
                <a:solidFill>
                  <a:srgbClr val="FFFFFF"/>
                </a:solidFill>
                <a:latin typeface="Calibri"/>
                <a:cs typeface="Calibri"/>
              </a:rPr>
              <a:t>“weights”,</a:t>
            </a:r>
            <a:r>
              <a:rPr sz="33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85" dirty="0">
                <a:solidFill>
                  <a:srgbClr val="FFFFFF"/>
                </a:solidFill>
                <a:latin typeface="Calibri"/>
                <a:cs typeface="Calibri"/>
              </a:rPr>
              <a:t>“feature</a:t>
            </a:r>
            <a:r>
              <a:rPr sz="33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55" dirty="0">
                <a:solidFill>
                  <a:srgbClr val="FFFFFF"/>
                </a:solidFill>
                <a:latin typeface="Calibri"/>
                <a:cs typeface="Calibri"/>
              </a:rPr>
              <a:t>representation”,  </a:t>
            </a:r>
            <a:r>
              <a:rPr sz="3300" spc="85" dirty="0">
                <a:solidFill>
                  <a:srgbClr val="FFFFFF"/>
                </a:solidFill>
                <a:latin typeface="Calibri"/>
                <a:cs typeface="Calibri"/>
              </a:rPr>
              <a:t>“feature</a:t>
            </a:r>
            <a:r>
              <a:rPr sz="33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35" dirty="0">
                <a:solidFill>
                  <a:srgbClr val="FFFFFF"/>
                </a:solidFill>
                <a:latin typeface="Calibri"/>
                <a:cs typeface="Calibri"/>
              </a:rPr>
              <a:t>vectors”</a:t>
            </a:r>
            <a:r>
              <a:rPr sz="33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33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00" dirty="0">
                <a:solidFill>
                  <a:srgbClr val="FFFFFF"/>
                </a:solidFill>
                <a:latin typeface="Calibri"/>
                <a:cs typeface="Calibri"/>
              </a:rPr>
              <a:t>referring</a:t>
            </a:r>
            <a:r>
              <a:rPr sz="33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8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3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45" dirty="0">
                <a:solidFill>
                  <a:srgbClr val="FFFFFF"/>
                </a:solidFill>
                <a:latin typeface="Calibri"/>
                <a:cs typeface="Calibri"/>
              </a:rPr>
              <a:t>similar</a:t>
            </a:r>
            <a:r>
              <a:rPr sz="33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95" dirty="0">
                <a:solidFill>
                  <a:srgbClr val="FFFFFF"/>
                </a:solidFill>
                <a:latin typeface="Calibri"/>
                <a:cs typeface="Calibri"/>
              </a:rPr>
              <a:t>things.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375541" y="4237044"/>
            <a:ext cx="6382385" cy="1830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35" algn="ctr">
              <a:lnSpc>
                <a:spcPts val="3695"/>
              </a:lnSpc>
              <a:spcBef>
                <a:spcPts val="95"/>
              </a:spcBef>
            </a:pPr>
            <a:r>
              <a:rPr sz="3300" b="1" spc="23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3300" b="1" spc="-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9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300">
              <a:latin typeface="Calibri"/>
              <a:cs typeface="Calibri"/>
            </a:endParaRPr>
          </a:p>
          <a:p>
            <a:pPr marL="12700" marR="5080" algn="ctr">
              <a:lnSpc>
                <a:spcPts val="3429"/>
              </a:lnSpc>
              <a:spcBef>
                <a:spcPts val="290"/>
              </a:spcBef>
            </a:pPr>
            <a:r>
              <a:rPr sz="3300" spc="125" dirty="0">
                <a:solidFill>
                  <a:srgbClr val="FFFFFF"/>
                </a:solidFill>
                <a:latin typeface="Calibri"/>
                <a:cs typeface="Calibri"/>
              </a:rPr>
              <a:t>(outputs</a:t>
            </a:r>
            <a:r>
              <a:rPr sz="33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14" dirty="0">
                <a:solidFill>
                  <a:srgbClr val="FFFFFF"/>
                </a:solidFill>
                <a:latin typeface="Calibri"/>
                <a:cs typeface="Calibri"/>
              </a:rPr>
              <a:t>learned</a:t>
            </a:r>
            <a:r>
              <a:rPr sz="3300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05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r>
              <a:rPr sz="33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25" dirty="0">
                <a:solidFill>
                  <a:srgbClr val="FFFFFF"/>
                </a:solidFill>
                <a:latin typeface="Calibri"/>
                <a:cs typeface="Calibri"/>
              </a:rPr>
              <a:t>or  prediction</a:t>
            </a:r>
            <a:r>
              <a:rPr sz="3300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75" dirty="0">
                <a:solidFill>
                  <a:srgbClr val="FFFFFF"/>
                </a:solidFill>
                <a:latin typeface="Calibri"/>
                <a:cs typeface="Calibri"/>
              </a:rPr>
              <a:t>probabilities)</a:t>
            </a:r>
            <a:endParaRPr sz="3300">
              <a:latin typeface="Calibri"/>
              <a:cs typeface="Calibri"/>
            </a:endParaRPr>
          </a:p>
          <a:p>
            <a:pPr marR="635" algn="ctr">
              <a:lnSpc>
                <a:spcPct val="100000"/>
              </a:lnSpc>
              <a:spcBef>
                <a:spcPts val="425"/>
              </a:spcBef>
            </a:pPr>
            <a:r>
              <a:rPr sz="2450" spc="400" dirty="0">
                <a:solidFill>
                  <a:srgbClr val="FFFFFF"/>
                </a:solidFill>
                <a:latin typeface="Calibri"/>
                <a:cs typeface="Calibri"/>
              </a:rPr>
              <a:t>#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20" dirty="0">
                <a:solidFill>
                  <a:srgbClr val="FFFFFF"/>
                </a:solidFill>
                <a:latin typeface="Calibri"/>
                <a:cs typeface="Calibri"/>
              </a:rPr>
              <a:t>units/neurons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4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22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2400" y="3673493"/>
            <a:ext cx="3373754" cy="3874135"/>
          </a:xfrm>
          <a:custGeom>
            <a:avLst/>
            <a:gdLst/>
            <a:ahLst/>
            <a:cxnLst/>
            <a:rect l="l" t="t" r="r" b="b"/>
            <a:pathLst>
              <a:path w="3373754" h="3874134">
                <a:moveTo>
                  <a:pt x="2696972" y="0"/>
                </a:moveTo>
                <a:lnTo>
                  <a:pt x="676703" y="0"/>
                </a:lnTo>
                <a:lnTo>
                  <a:pt x="542029" y="518"/>
                </a:lnTo>
                <a:lnTo>
                  <a:pt x="484700" y="1748"/>
                </a:lnTo>
                <a:lnTo>
                  <a:pt x="433421" y="4145"/>
                </a:lnTo>
                <a:lnTo>
                  <a:pt x="387729" y="8097"/>
                </a:lnTo>
                <a:lnTo>
                  <a:pt x="347156" y="13991"/>
                </a:lnTo>
                <a:lnTo>
                  <a:pt x="279508" y="33165"/>
                </a:lnTo>
                <a:lnTo>
                  <a:pt x="231988" y="53929"/>
                </a:lnTo>
                <a:lnTo>
                  <a:pt x="187869" y="80211"/>
                </a:lnTo>
                <a:lnTo>
                  <a:pt x="147572" y="111588"/>
                </a:lnTo>
                <a:lnTo>
                  <a:pt x="111524" y="147637"/>
                </a:lnTo>
                <a:lnTo>
                  <a:pt x="80146" y="187933"/>
                </a:lnTo>
                <a:lnTo>
                  <a:pt x="53864" y="232053"/>
                </a:lnTo>
                <a:lnTo>
                  <a:pt x="33100" y="279573"/>
                </a:lnTo>
                <a:lnTo>
                  <a:pt x="13926" y="347221"/>
                </a:lnTo>
                <a:lnTo>
                  <a:pt x="8032" y="387793"/>
                </a:lnTo>
                <a:lnTo>
                  <a:pt x="4080" y="433486"/>
                </a:lnTo>
                <a:lnTo>
                  <a:pt x="1684" y="484764"/>
                </a:lnTo>
                <a:lnTo>
                  <a:pt x="453" y="542094"/>
                </a:lnTo>
                <a:lnTo>
                  <a:pt x="0" y="605940"/>
                </a:lnTo>
                <a:lnTo>
                  <a:pt x="0" y="3267818"/>
                </a:lnTo>
                <a:lnTo>
                  <a:pt x="453" y="3331663"/>
                </a:lnTo>
                <a:lnTo>
                  <a:pt x="1684" y="3388992"/>
                </a:lnTo>
                <a:lnTo>
                  <a:pt x="4080" y="3440271"/>
                </a:lnTo>
                <a:lnTo>
                  <a:pt x="8032" y="3485964"/>
                </a:lnTo>
                <a:lnTo>
                  <a:pt x="13926" y="3526536"/>
                </a:lnTo>
                <a:lnTo>
                  <a:pt x="33100" y="3594183"/>
                </a:lnTo>
                <a:lnTo>
                  <a:pt x="53864" y="3641704"/>
                </a:lnTo>
                <a:lnTo>
                  <a:pt x="80146" y="3685824"/>
                </a:lnTo>
                <a:lnTo>
                  <a:pt x="111524" y="3726120"/>
                </a:lnTo>
                <a:lnTo>
                  <a:pt x="147572" y="3762168"/>
                </a:lnTo>
                <a:lnTo>
                  <a:pt x="187869" y="3793546"/>
                </a:lnTo>
                <a:lnTo>
                  <a:pt x="231988" y="3819829"/>
                </a:lnTo>
                <a:lnTo>
                  <a:pt x="279508" y="3840593"/>
                </a:lnTo>
                <a:lnTo>
                  <a:pt x="347156" y="3859766"/>
                </a:lnTo>
                <a:lnTo>
                  <a:pt x="387729" y="3865660"/>
                </a:lnTo>
                <a:lnTo>
                  <a:pt x="433421" y="3869611"/>
                </a:lnTo>
                <a:lnTo>
                  <a:pt x="484700" y="3872008"/>
                </a:lnTo>
                <a:lnTo>
                  <a:pt x="542029" y="3873239"/>
                </a:lnTo>
                <a:lnTo>
                  <a:pt x="676703" y="3873757"/>
                </a:lnTo>
                <a:lnTo>
                  <a:pt x="2696972" y="3873757"/>
                </a:lnTo>
                <a:lnTo>
                  <a:pt x="2831646" y="3873239"/>
                </a:lnTo>
                <a:lnTo>
                  <a:pt x="2888975" y="3872008"/>
                </a:lnTo>
                <a:lnTo>
                  <a:pt x="2940253" y="3869611"/>
                </a:lnTo>
                <a:lnTo>
                  <a:pt x="2985946" y="3865660"/>
                </a:lnTo>
                <a:lnTo>
                  <a:pt x="3026518" y="3859766"/>
                </a:lnTo>
                <a:lnTo>
                  <a:pt x="3094165" y="3840593"/>
                </a:lnTo>
                <a:lnTo>
                  <a:pt x="3141685" y="3819829"/>
                </a:lnTo>
                <a:lnTo>
                  <a:pt x="3185806" y="3793546"/>
                </a:lnTo>
                <a:lnTo>
                  <a:pt x="3226102" y="3762168"/>
                </a:lnTo>
                <a:lnTo>
                  <a:pt x="3262151" y="3726120"/>
                </a:lnTo>
                <a:lnTo>
                  <a:pt x="3293528" y="3685824"/>
                </a:lnTo>
                <a:lnTo>
                  <a:pt x="3319811" y="3641704"/>
                </a:lnTo>
                <a:lnTo>
                  <a:pt x="3340574" y="3594183"/>
                </a:lnTo>
                <a:lnTo>
                  <a:pt x="3359748" y="3526536"/>
                </a:lnTo>
                <a:lnTo>
                  <a:pt x="3365642" y="3485964"/>
                </a:lnTo>
                <a:lnTo>
                  <a:pt x="3369593" y="3440271"/>
                </a:lnTo>
                <a:lnTo>
                  <a:pt x="3371990" y="3388992"/>
                </a:lnTo>
                <a:lnTo>
                  <a:pt x="3373221" y="3331663"/>
                </a:lnTo>
                <a:lnTo>
                  <a:pt x="3373674" y="3267818"/>
                </a:lnTo>
                <a:lnTo>
                  <a:pt x="3373674" y="605940"/>
                </a:lnTo>
                <a:lnTo>
                  <a:pt x="3373221" y="542094"/>
                </a:lnTo>
                <a:lnTo>
                  <a:pt x="3371990" y="484764"/>
                </a:lnTo>
                <a:lnTo>
                  <a:pt x="3369593" y="433486"/>
                </a:lnTo>
                <a:lnTo>
                  <a:pt x="3365642" y="387793"/>
                </a:lnTo>
                <a:lnTo>
                  <a:pt x="3359748" y="347221"/>
                </a:lnTo>
                <a:lnTo>
                  <a:pt x="3340574" y="279573"/>
                </a:lnTo>
                <a:lnTo>
                  <a:pt x="3319811" y="232053"/>
                </a:lnTo>
                <a:lnTo>
                  <a:pt x="3293528" y="187933"/>
                </a:lnTo>
                <a:lnTo>
                  <a:pt x="3262151" y="147637"/>
                </a:lnTo>
                <a:lnTo>
                  <a:pt x="3226102" y="111588"/>
                </a:lnTo>
                <a:lnTo>
                  <a:pt x="3185806" y="80211"/>
                </a:lnTo>
                <a:lnTo>
                  <a:pt x="3141685" y="53929"/>
                </a:lnTo>
                <a:lnTo>
                  <a:pt x="3094165" y="33165"/>
                </a:lnTo>
                <a:lnTo>
                  <a:pt x="3026518" y="13991"/>
                </a:lnTo>
                <a:lnTo>
                  <a:pt x="2985946" y="8097"/>
                </a:lnTo>
                <a:lnTo>
                  <a:pt x="2940253" y="4145"/>
                </a:lnTo>
                <a:lnTo>
                  <a:pt x="2888975" y="1748"/>
                </a:lnTo>
                <a:lnTo>
                  <a:pt x="2831646" y="518"/>
                </a:lnTo>
                <a:lnTo>
                  <a:pt x="2767800" y="64"/>
                </a:lnTo>
                <a:lnTo>
                  <a:pt x="2696972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44192" y="3816251"/>
            <a:ext cx="3032026" cy="3588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71903" y="7768090"/>
            <a:ext cx="2334895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marR="5080" indent="-257175">
              <a:lnSpc>
                <a:spcPct val="107500"/>
              </a:lnSpc>
              <a:spcBef>
                <a:spcPts val="100"/>
              </a:spcBef>
            </a:pPr>
            <a:r>
              <a:rPr sz="3450" spc="135" dirty="0">
                <a:solidFill>
                  <a:srgbClr val="FFFFFF"/>
                </a:solidFill>
                <a:latin typeface="Tahoma"/>
                <a:cs typeface="Tahoma"/>
              </a:rPr>
              <a:t>Su</a:t>
            </a:r>
            <a:r>
              <a:rPr sz="3450" spc="1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450" spc="1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450" spc="1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450" spc="120" dirty="0">
                <a:solidFill>
                  <a:srgbClr val="FFFFFF"/>
                </a:solidFill>
                <a:latin typeface="Tahoma"/>
                <a:cs typeface="Tahoma"/>
              </a:rPr>
              <a:t>vis</a:t>
            </a:r>
            <a:r>
              <a:rPr sz="3450" spc="1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450" spc="200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3450" spc="125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endParaRPr sz="345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459858" y="3673493"/>
            <a:ext cx="3373754" cy="3874135"/>
          </a:xfrm>
          <a:custGeom>
            <a:avLst/>
            <a:gdLst/>
            <a:ahLst/>
            <a:cxnLst/>
            <a:rect l="l" t="t" r="r" b="b"/>
            <a:pathLst>
              <a:path w="3373755" h="3874134">
                <a:moveTo>
                  <a:pt x="2696976" y="0"/>
                </a:moveTo>
                <a:lnTo>
                  <a:pt x="676703" y="0"/>
                </a:lnTo>
                <a:lnTo>
                  <a:pt x="542027" y="518"/>
                </a:lnTo>
                <a:lnTo>
                  <a:pt x="484697" y="1748"/>
                </a:lnTo>
                <a:lnTo>
                  <a:pt x="433418" y="4145"/>
                </a:lnTo>
                <a:lnTo>
                  <a:pt x="387726" y="8097"/>
                </a:lnTo>
                <a:lnTo>
                  <a:pt x="347154" y="13991"/>
                </a:lnTo>
                <a:lnTo>
                  <a:pt x="279511" y="33165"/>
                </a:lnTo>
                <a:lnTo>
                  <a:pt x="231990" y="53929"/>
                </a:lnTo>
                <a:lnTo>
                  <a:pt x="187869" y="80211"/>
                </a:lnTo>
                <a:lnTo>
                  <a:pt x="147573" y="111588"/>
                </a:lnTo>
                <a:lnTo>
                  <a:pt x="111525" y="147637"/>
                </a:lnTo>
                <a:lnTo>
                  <a:pt x="80147" y="187933"/>
                </a:lnTo>
                <a:lnTo>
                  <a:pt x="53864" y="232053"/>
                </a:lnTo>
                <a:lnTo>
                  <a:pt x="33099" y="279573"/>
                </a:lnTo>
                <a:lnTo>
                  <a:pt x="13926" y="347221"/>
                </a:lnTo>
                <a:lnTo>
                  <a:pt x="8032" y="387793"/>
                </a:lnTo>
                <a:lnTo>
                  <a:pt x="4080" y="433486"/>
                </a:lnTo>
                <a:lnTo>
                  <a:pt x="1684" y="484764"/>
                </a:lnTo>
                <a:lnTo>
                  <a:pt x="453" y="542094"/>
                </a:lnTo>
                <a:lnTo>
                  <a:pt x="0" y="605940"/>
                </a:lnTo>
                <a:lnTo>
                  <a:pt x="0" y="3267818"/>
                </a:lnTo>
                <a:lnTo>
                  <a:pt x="453" y="3331663"/>
                </a:lnTo>
                <a:lnTo>
                  <a:pt x="1684" y="3388992"/>
                </a:lnTo>
                <a:lnTo>
                  <a:pt x="4080" y="3440271"/>
                </a:lnTo>
                <a:lnTo>
                  <a:pt x="8032" y="3485964"/>
                </a:lnTo>
                <a:lnTo>
                  <a:pt x="13926" y="3526536"/>
                </a:lnTo>
                <a:lnTo>
                  <a:pt x="33099" y="3594183"/>
                </a:lnTo>
                <a:lnTo>
                  <a:pt x="53864" y="3641704"/>
                </a:lnTo>
                <a:lnTo>
                  <a:pt x="80147" y="3685824"/>
                </a:lnTo>
                <a:lnTo>
                  <a:pt x="111525" y="3726120"/>
                </a:lnTo>
                <a:lnTo>
                  <a:pt x="147573" y="3762168"/>
                </a:lnTo>
                <a:lnTo>
                  <a:pt x="187869" y="3793546"/>
                </a:lnTo>
                <a:lnTo>
                  <a:pt x="231990" y="3819829"/>
                </a:lnTo>
                <a:lnTo>
                  <a:pt x="279511" y="3840593"/>
                </a:lnTo>
                <a:lnTo>
                  <a:pt x="347154" y="3859766"/>
                </a:lnTo>
                <a:lnTo>
                  <a:pt x="387726" y="3865660"/>
                </a:lnTo>
                <a:lnTo>
                  <a:pt x="433418" y="3869611"/>
                </a:lnTo>
                <a:lnTo>
                  <a:pt x="484697" y="3872008"/>
                </a:lnTo>
                <a:lnTo>
                  <a:pt x="542027" y="3873239"/>
                </a:lnTo>
                <a:lnTo>
                  <a:pt x="676703" y="3873757"/>
                </a:lnTo>
                <a:lnTo>
                  <a:pt x="2696976" y="3873757"/>
                </a:lnTo>
                <a:lnTo>
                  <a:pt x="2831646" y="3873239"/>
                </a:lnTo>
                <a:lnTo>
                  <a:pt x="2888975" y="3872008"/>
                </a:lnTo>
                <a:lnTo>
                  <a:pt x="2940253" y="3869611"/>
                </a:lnTo>
                <a:lnTo>
                  <a:pt x="2985946" y="3865660"/>
                </a:lnTo>
                <a:lnTo>
                  <a:pt x="3026519" y="3859766"/>
                </a:lnTo>
                <a:lnTo>
                  <a:pt x="3094168" y="3840593"/>
                </a:lnTo>
                <a:lnTo>
                  <a:pt x="3141686" y="3819829"/>
                </a:lnTo>
                <a:lnTo>
                  <a:pt x="3185805" y="3793546"/>
                </a:lnTo>
                <a:lnTo>
                  <a:pt x="3226100" y="3762168"/>
                </a:lnTo>
                <a:lnTo>
                  <a:pt x="3262149" y="3726120"/>
                </a:lnTo>
                <a:lnTo>
                  <a:pt x="3293526" y="3685824"/>
                </a:lnTo>
                <a:lnTo>
                  <a:pt x="3319807" y="3641704"/>
                </a:lnTo>
                <a:lnTo>
                  <a:pt x="3340569" y="3594183"/>
                </a:lnTo>
                <a:lnTo>
                  <a:pt x="3359747" y="3526536"/>
                </a:lnTo>
                <a:lnTo>
                  <a:pt x="3365642" y="3485964"/>
                </a:lnTo>
                <a:lnTo>
                  <a:pt x="3369594" y="3440271"/>
                </a:lnTo>
                <a:lnTo>
                  <a:pt x="3371992" y="3388992"/>
                </a:lnTo>
                <a:lnTo>
                  <a:pt x="3373223" y="3331663"/>
                </a:lnTo>
                <a:lnTo>
                  <a:pt x="3373676" y="3267818"/>
                </a:lnTo>
                <a:lnTo>
                  <a:pt x="3373676" y="605940"/>
                </a:lnTo>
                <a:lnTo>
                  <a:pt x="3373223" y="542094"/>
                </a:lnTo>
                <a:lnTo>
                  <a:pt x="3371992" y="484764"/>
                </a:lnTo>
                <a:lnTo>
                  <a:pt x="3369594" y="433486"/>
                </a:lnTo>
                <a:lnTo>
                  <a:pt x="3365642" y="387793"/>
                </a:lnTo>
                <a:lnTo>
                  <a:pt x="3359747" y="347221"/>
                </a:lnTo>
                <a:lnTo>
                  <a:pt x="3340569" y="279573"/>
                </a:lnTo>
                <a:lnTo>
                  <a:pt x="3319807" y="232053"/>
                </a:lnTo>
                <a:lnTo>
                  <a:pt x="3293526" y="187933"/>
                </a:lnTo>
                <a:lnTo>
                  <a:pt x="3262149" y="147637"/>
                </a:lnTo>
                <a:lnTo>
                  <a:pt x="3226100" y="111588"/>
                </a:lnTo>
                <a:lnTo>
                  <a:pt x="3185805" y="80211"/>
                </a:lnTo>
                <a:lnTo>
                  <a:pt x="3141686" y="53929"/>
                </a:lnTo>
                <a:lnTo>
                  <a:pt x="3094168" y="33165"/>
                </a:lnTo>
                <a:lnTo>
                  <a:pt x="3026519" y="13991"/>
                </a:lnTo>
                <a:lnTo>
                  <a:pt x="2985946" y="8097"/>
                </a:lnTo>
                <a:lnTo>
                  <a:pt x="2940253" y="4145"/>
                </a:lnTo>
                <a:lnTo>
                  <a:pt x="2888975" y="1748"/>
                </a:lnTo>
                <a:lnTo>
                  <a:pt x="2831646" y="518"/>
                </a:lnTo>
                <a:lnTo>
                  <a:pt x="2767802" y="64"/>
                </a:lnTo>
                <a:lnTo>
                  <a:pt x="2696976" y="0"/>
                </a:lnTo>
                <a:close/>
              </a:path>
            </a:pathLst>
          </a:custGeom>
          <a:solidFill>
            <a:srgbClr val="FF96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51644" y="3816251"/>
            <a:ext cx="3032026" cy="3588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40529" y="3996661"/>
            <a:ext cx="801370" cy="801370"/>
          </a:xfrm>
          <a:custGeom>
            <a:avLst/>
            <a:gdLst/>
            <a:ahLst/>
            <a:cxnLst/>
            <a:rect l="l" t="t" r="r" b="b"/>
            <a:pathLst>
              <a:path w="801370" h="801370">
                <a:moveTo>
                  <a:pt x="143021" y="0"/>
                </a:moveTo>
                <a:lnTo>
                  <a:pt x="0" y="143023"/>
                </a:lnTo>
                <a:lnTo>
                  <a:pt x="657781" y="800810"/>
                </a:lnTo>
                <a:lnTo>
                  <a:pt x="800813" y="657785"/>
                </a:lnTo>
                <a:lnTo>
                  <a:pt x="143021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11539" y="7768090"/>
            <a:ext cx="2870835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7210" marR="5080" indent="-525145">
              <a:lnSpc>
                <a:spcPct val="107500"/>
              </a:lnSpc>
              <a:spcBef>
                <a:spcPts val="100"/>
              </a:spcBef>
            </a:pPr>
            <a:r>
              <a:rPr sz="3450" spc="165" dirty="0">
                <a:solidFill>
                  <a:srgbClr val="FFFFFF"/>
                </a:solidFill>
                <a:latin typeface="Tahoma"/>
                <a:cs typeface="Tahoma"/>
              </a:rPr>
              <a:t>Unsu</a:t>
            </a:r>
            <a:r>
              <a:rPr sz="3450" spc="1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450" spc="1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450" spc="1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450" spc="120" dirty="0">
                <a:solidFill>
                  <a:srgbClr val="FFFFFF"/>
                </a:solidFill>
                <a:latin typeface="Tahoma"/>
                <a:cs typeface="Tahoma"/>
              </a:rPr>
              <a:t>vis</a:t>
            </a:r>
            <a:r>
              <a:rPr sz="3450" spc="1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450" spc="200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3450" spc="125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endParaRPr sz="34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72338" y="7768090"/>
            <a:ext cx="1821180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>
              <a:lnSpc>
                <a:spcPct val="107500"/>
              </a:lnSpc>
              <a:spcBef>
                <a:spcPts val="100"/>
              </a:spcBef>
            </a:pPr>
            <a:r>
              <a:rPr sz="3450" spc="100" dirty="0">
                <a:solidFill>
                  <a:srgbClr val="FFFFFF"/>
                </a:solidFill>
                <a:latin typeface="Tahoma"/>
                <a:cs typeface="Tahoma"/>
              </a:rPr>
              <a:t>Transfer  </a:t>
            </a:r>
            <a:r>
              <a:rPr sz="3450" spc="7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450" spc="130" dirty="0">
                <a:solidFill>
                  <a:srgbClr val="FFFFFF"/>
                </a:solidFill>
                <a:latin typeface="Tahoma"/>
                <a:cs typeface="Tahoma"/>
              </a:rPr>
              <a:t>earning</a:t>
            </a:r>
            <a:endParaRPr sz="345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863526" y="3816251"/>
            <a:ext cx="3588241" cy="35882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197624" y="438010"/>
            <a:ext cx="7728584" cy="1181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50" spc="200" dirty="0"/>
              <a:t>Types</a:t>
            </a:r>
            <a:r>
              <a:rPr sz="7550" spc="-1075" dirty="0"/>
              <a:t> </a:t>
            </a:r>
            <a:r>
              <a:rPr sz="7550" spc="450" dirty="0"/>
              <a:t>of</a:t>
            </a:r>
            <a:r>
              <a:rPr sz="7550" spc="-1075" dirty="0"/>
              <a:t> </a:t>
            </a:r>
            <a:r>
              <a:rPr sz="7550" spc="140" dirty="0"/>
              <a:t>Learning</a:t>
            </a:r>
            <a:endParaRPr sz="7550"/>
          </a:p>
        </p:txBody>
      </p:sp>
      <p:sp>
        <p:nvSpPr>
          <p:cNvPr id="12" name="object 12"/>
          <p:cNvSpPr/>
          <p:nvPr/>
        </p:nvSpPr>
        <p:spPr>
          <a:xfrm>
            <a:off x="6056129" y="3673493"/>
            <a:ext cx="3373754" cy="3874135"/>
          </a:xfrm>
          <a:custGeom>
            <a:avLst/>
            <a:gdLst/>
            <a:ahLst/>
            <a:cxnLst/>
            <a:rect l="l" t="t" r="r" b="b"/>
            <a:pathLst>
              <a:path w="3373754" h="3874134">
                <a:moveTo>
                  <a:pt x="2696971" y="0"/>
                </a:moveTo>
                <a:lnTo>
                  <a:pt x="676703" y="0"/>
                </a:lnTo>
                <a:lnTo>
                  <a:pt x="542029" y="518"/>
                </a:lnTo>
                <a:lnTo>
                  <a:pt x="484699" y="1748"/>
                </a:lnTo>
                <a:lnTo>
                  <a:pt x="433421" y="4145"/>
                </a:lnTo>
                <a:lnTo>
                  <a:pt x="387728" y="8097"/>
                </a:lnTo>
                <a:lnTo>
                  <a:pt x="347155" y="13991"/>
                </a:lnTo>
                <a:lnTo>
                  <a:pt x="279508" y="33165"/>
                </a:lnTo>
                <a:lnTo>
                  <a:pt x="231988" y="53929"/>
                </a:lnTo>
                <a:lnTo>
                  <a:pt x="187868" y="80211"/>
                </a:lnTo>
                <a:lnTo>
                  <a:pt x="147572" y="111588"/>
                </a:lnTo>
                <a:lnTo>
                  <a:pt x="111523" y="147637"/>
                </a:lnTo>
                <a:lnTo>
                  <a:pt x="80146" y="187933"/>
                </a:lnTo>
                <a:lnTo>
                  <a:pt x="53863" y="232053"/>
                </a:lnTo>
                <a:lnTo>
                  <a:pt x="33099" y="279573"/>
                </a:lnTo>
                <a:lnTo>
                  <a:pt x="13926" y="347221"/>
                </a:lnTo>
                <a:lnTo>
                  <a:pt x="8032" y="387793"/>
                </a:lnTo>
                <a:lnTo>
                  <a:pt x="4080" y="433486"/>
                </a:lnTo>
                <a:lnTo>
                  <a:pt x="1684" y="484764"/>
                </a:lnTo>
                <a:lnTo>
                  <a:pt x="453" y="542094"/>
                </a:lnTo>
                <a:lnTo>
                  <a:pt x="0" y="605940"/>
                </a:lnTo>
                <a:lnTo>
                  <a:pt x="0" y="3267818"/>
                </a:lnTo>
                <a:lnTo>
                  <a:pt x="453" y="3331663"/>
                </a:lnTo>
                <a:lnTo>
                  <a:pt x="1684" y="3388992"/>
                </a:lnTo>
                <a:lnTo>
                  <a:pt x="4080" y="3440271"/>
                </a:lnTo>
                <a:lnTo>
                  <a:pt x="8032" y="3485964"/>
                </a:lnTo>
                <a:lnTo>
                  <a:pt x="13926" y="3526536"/>
                </a:lnTo>
                <a:lnTo>
                  <a:pt x="33099" y="3594183"/>
                </a:lnTo>
                <a:lnTo>
                  <a:pt x="53863" y="3641704"/>
                </a:lnTo>
                <a:lnTo>
                  <a:pt x="80146" y="3685824"/>
                </a:lnTo>
                <a:lnTo>
                  <a:pt x="111523" y="3726120"/>
                </a:lnTo>
                <a:lnTo>
                  <a:pt x="147572" y="3762168"/>
                </a:lnTo>
                <a:lnTo>
                  <a:pt x="187868" y="3793546"/>
                </a:lnTo>
                <a:lnTo>
                  <a:pt x="231988" y="3819829"/>
                </a:lnTo>
                <a:lnTo>
                  <a:pt x="279508" y="3840593"/>
                </a:lnTo>
                <a:lnTo>
                  <a:pt x="347155" y="3859766"/>
                </a:lnTo>
                <a:lnTo>
                  <a:pt x="387728" y="3865660"/>
                </a:lnTo>
                <a:lnTo>
                  <a:pt x="433421" y="3869611"/>
                </a:lnTo>
                <a:lnTo>
                  <a:pt x="484699" y="3872008"/>
                </a:lnTo>
                <a:lnTo>
                  <a:pt x="542029" y="3873239"/>
                </a:lnTo>
                <a:lnTo>
                  <a:pt x="676703" y="3873757"/>
                </a:lnTo>
                <a:lnTo>
                  <a:pt x="2696971" y="3873757"/>
                </a:lnTo>
                <a:lnTo>
                  <a:pt x="2831645" y="3873239"/>
                </a:lnTo>
                <a:lnTo>
                  <a:pt x="2888974" y="3872008"/>
                </a:lnTo>
                <a:lnTo>
                  <a:pt x="2940253" y="3869611"/>
                </a:lnTo>
                <a:lnTo>
                  <a:pt x="2985945" y="3865660"/>
                </a:lnTo>
                <a:lnTo>
                  <a:pt x="3026518" y="3859766"/>
                </a:lnTo>
                <a:lnTo>
                  <a:pt x="3094165" y="3840593"/>
                </a:lnTo>
                <a:lnTo>
                  <a:pt x="3141685" y="3819829"/>
                </a:lnTo>
                <a:lnTo>
                  <a:pt x="3185805" y="3793546"/>
                </a:lnTo>
                <a:lnTo>
                  <a:pt x="3226102" y="3762168"/>
                </a:lnTo>
                <a:lnTo>
                  <a:pt x="3262150" y="3726120"/>
                </a:lnTo>
                <a:lnTo>
                  <a:pt x="3293528" y="3685824"/>
                </a:lnTo>
                <a:lnTo>
                  <a:pt x="3319810" y="3641704"/>
                </a:lnTo>
                <a:lnTo>
                  <a:pt x="3340574" y="3594183"/>
                </a:lnTo>
                <a:lnTo>
                  <a:pt x="3359748" y="3526536"/>
                </a:lnTo>
                <a:lnTo>
                  <a:pt x="3365642" y="3485964"/>
                </a:lnTo>
                <a:lnTo>
                  <a:pt x="3369593" y="3440271"/>
                </a:lnTo>
                <a:lnTo>
                  <a:pt x="3371990" y="3388992"/>
                </a:lnTo>
                <a:lnTo>
                  <a:pt x="3373221" y="3331663"/>
                </a:lnTo>
                <a:lnTo>
                  <a:pt x="3373674" y="3267818"/>
                </a:lnTo>
                <a:lnTo>
                  <a:pt x="3373674" y="605940"/>
                </a:lnTo>
                <a:lnTo>
                  <a:pt x="3373221" y="542094"/>
                </a:lnTo>
                <a:lnTo>
                  <a:pt x="3371990" y="484764"/>
                </a:lnTo>
                <a:lnTo>
                  <a:pt x="3369593" y="433486"/>
                </a:lnTo>
                <a:lnTo>
                  <a:pt x="3365642" y="387793"/>
                </a:lnTo>
                <a:lnTo>
                  <a:pt x="3359748" y="347221"/>
                </a:lnTo>
                <a:lnTo>
                  <a:pt x="3340574" y="279573"/>
                </a:lnTo>
                <a:lnTo>
                  <a:pt x="3319810" y="232053"/>
                </a:lnTo>
                <a:lnTo>
                  <a:pt x="3293528" y="187933"/>
                </a:lnTo>
                <a:lnTo>
                  <a:pt x="3262150" y="147637"/>
                </a:lnTo>
                <a:lnTo>
                  <a:pt x="3226102" y="111588"/>
                </a:lnTo>
                <a:lnTo>
                  <a:pt x="3185805" y="80211"/>
                </a:lnTo>
                <a:lnTo>
                  <a:pt x="3141685" y="53929"/>
                </a:lnTo>
                <a:lnTo>
                  <a:pt x="3094165" y="33165"/>
                </a:lnTo>
                <a:lnTo>
                  <a:pt x="3026518" y="13991"/>
                </a:lnTo>
                <a:lnTo>
                  <a:pt x="2985945" y="8097"/>
                </a:lnTo>
                <a:lnTo>
                  <a:pt x="2940253" y="4145"/>
                </a:lnTo>
                <a:lnTo>
                  <a:pt x="2888974" y="1748"/>
                </a:lnTo>
                <a:lnTo>
                  <a:pt x="2831645" y="518"/>
                </a:lnTo>
                <a:lnTo>
                  <a:pt x="2767799" y="64"/>
                </a:lnTo>
                <a:lnTo>
                  <a:pt x="2696971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47920" y="3816251"/>
            <a:ext cx="3032026" cy="3588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18598" y="399666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20">
                <a:moveTo>
                  <a:pt x="161226" y="0"/>
                </a:moveTo>
                <a:lnTo>
                  <a:pt x="0" y="161225"/>
                </a:lnTo>
                <a:lnTo>
                  <a:pt x="277848" y="439073"/>
                </a:lnTo>
                <a:lnTo>
                  <a:pt x="439074" y="277848"/>
                </a:lnTo>
                <a:lnTo>
                  <a:pt x="161226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03702" y="7768090"/>
            <a:ext cx="3478529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1375" marR="5080" indent="-829310">
              <a:lnSpc>
                <a:spcPct val="107500"/>
              </a:lnSpc>
              <a:spcBef>
                <a:spcPts val="100"/>
              </a:spcBef>
            </a:pPr>
            <a:r>
              <a:rPr sz="3450" spc="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450" spc="145" dirty="0">
                <a:solidFill>
                  <a:srgbClr val="FFFFFF"/>
                </a:solidFill>
                <a:latin typeface="Tahoma"/>
                <a:cs typeface="Tahoma"/>
              </a:rPr>
              <a:t>emi-su</a:t>
            </a:r>
            <a:r>
              <a:rPr sz="3450" spc="175" dirty="0">
                <a:solidFill>
                  <a:srgbClr val="FFFFFF"/>
                </a:solidFill>
                <a:latin typeface="Tahoma"/>
                <a:cs typeface="Tahoma"/>
              </a:rPr>
              <a:t>pe</a:t>
            </a:r>
            <a:r>
              <a:rPr sz="3450" spc="1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450" spc="120" dirty="0">
                <a:solidFill>
                  <a:srgbClr val="FFFFFF"/>
                </a:solidFill>
                <a:latin typeface="Tahoma"/>
                <a:cs typeface="Tahoma"/>
              </a:rPr>
              <a:t>vis</a:t>
            </a:r>
            <a:r>
              <a:rPr sz="3450" spc="1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450" spc="200" dirty="0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sz="3450" spc="125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endParaRPr sz="345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746345" y="9461745"/>
            <a:ext cx="3295650" cy="1107440"/>
          </a:xfrm>
          <a:custGeom>
            <a:avLst/>
            <a:gdLst/>
            <a:ahLst/>
            <a:cxnLst/>
            <a:rect l="l" t="t" r="r" b="b"/>
            <a:pathLst>
              <a:path w="3295650" h="1107440">
                <a:moveTo>
                  <a:pt x="3295235" y="0"/>
                </a:moveTo>
                <a:lnTo>
                  <a:pt x="3286155" y="60411"/>
                </a:lnTo>
                <a:lnTo>
                  <a:pt x="3273478" y="109219"/>
                </a:lnTo>
                <a:lnTo>
                  <a:pt x="3256695" y="156882"/>
                </a:lnTo>
                <a:lnTo>
                  <a:pt x="3235804" y="203401"/>
                </a:lnTo>
                <a:lnTo>
                  <a:pt x="3210806" y="248775"/>
                </a:lnTo>
                <a:lnTo>
                  <a:pt x="3181701" y="293004"/>
                </a:lnTo>
                <a:lnTo>
                  <a:pt x="3148489" y="336088"/>
                </a:lnTo>
                <a:lnTo>
                  <a:pt x="3111170" y="378027"/>
                </a:lnTo>
                <a:lnTo>
                  <a:pt x="3069744" y="418822"/>
                </a:lnTo>
                <a:lnTo>
                  <a:pt x="3024211" y="458471"/>
                </a:lnTo>
                <a:lnTo>
                  <a:pt x="2974570" y="496976"/>
                </a:lnTo>
                <a:lnTo>
                  <a:pt x="2920823" y="534336"/>
                </a:lnTo>
                <a:lnTo>
                  <a:pt x="2862968" y="570551"/>
                </a:lnTo>
                <a:lnTo>
                  <a:pt x="2801007" y="605622"/>
                </a:lnTo>
                <a:lnTo>
                  <a:pt x="2734938" y="639547"/>
                </a:lnTo>
                <a:lnTo>
                  <a:pt x="2700364" y="656081"/>
                </a:lnTo>
                <a:lnTo>
                  <a:pt x="2664762" y="672328"/>
                </a:lnTo>
                <a:lnTo>
                  <a:pt x="2628134" y="688289"/>
                </a:lnTo>
                <a:lnTo>
                  <a:pt x="2590480" y="703964"/>
                </a:lnTo>
                <a:lnTo>
                  <a:pt x="2551798" y="719353"/>
                </a:lnTo>
                <a:lnTo>
                  <a:pt x="2512090" y="734455"/>
                </a:lnTo>
                <a:lnTo>
                  <a:pt x="2471355" y="749272"/>
                </a:lnTo>
                <a:lnTo>
                  <a:pt x="2429593" y="763802"/>
                </a:lnTo>
                <a:lnTo>
                  <a:pt x="2386804" y="778046"/>
                </a:lnTo>
                <a:lnTo>
                  <a:pt x="2342989" y="792003"/>
                </a:lnTo>
                <a:lnTo>
                  <a:pt x="2298147" y="805675"/>
                </a:lnTo>
                <a:lnTo>
                  <a:pt x="2252278" y="819060"/>
                </a:lnTo>
                <a:lnTo>
                  <a:pt x="2205382" y="832159"/>
                </a:lnTo>
                <a:lnTo>
                  <a:pt x="2157459" y="844972"/>
                </a:lnTo>
                <a:lnTo>
                  <a:pt x="2108510" y="857499"/>
                </a:lnTo>
                <a:lnTo>
                  <a:pt x="2058534" y="869739"/>
                </a:lnTo>
                <a:lnTo>
                  <a:pt x="2007531" y="881694"/>
                </a:lnTo>
                <a:lnTo>
                  <a:pt x="1955502" y="893362"/>
                </a:lnTo>
                <a:lnTo>
                  <a:pt x="1902445" y="904743"/>
                </a:lnTo>
                <a:lnTo>
                  <a:pt x="1848362" y="915839"/>
                </a:lnTo>
                <a:lnTo>
                  <a:pt x="1793252" y="926649"/>
                </a:lnTo>
                <a:lnTo>
                  <a:pt x="1737116" y="937172"/>
                </a:lnTo>
                <a:lnTo>
                  <a:pt x="1679952" y="947409"/>
                </a:lnTo>
                <a:lnTo>
                  <a:pt x="1621762" y="957360"/>
                </a:lnTo>
                <a:lnTo>
                  <a:pt x="1562545" y="967024"/>
                </a:lnTo>
                <a:lnTo>
                  <a:pt x="1502302" y="976403"/>
                </a:lnTo>
                <a:lnTo>
                  <a:pt x="1441031" y="985495"/>
                </a:lnTo>
                <a:lnTo>
                  <a:pt x="1378734" y="994301"/>
                </a:lnTo>
                <a:lnTo>
                  <a:pt x="1315410" y="1002821"/>
                </a:lnTo>
                <a:lnTo>
                  <a:pt x="1251059" y="1011055"/>
                </a:lnTo>
                <a:lnTo>
                  <a:pt x="1185681" y="1019002"/>
                </a:lnTo>
                <a:lnTo>
                  <a:pt x="1119277" y="1026663"/>
                </a:lnTo>
                <a:lnTo>
                  <a:pt x="1051846" y="1034038"/>
                </a:lnTo>
                <a:lnTo>
                  <a:pt x="983388" y="1041127"/>
                </a:lnTo>
                <a:lnTo>
                  <a:pt x="913903" y="1047930"/>
                </a:lnTo>
                <a:lnTo>
                  <a:pt x="843392" y="1054446"/>
                </a:lnTo>
                <a:lnTo>
                  <a:pt x="771854" y="1060676"/>
                </a:lnTo>
                <a:lnTo>
                  <a:pt x="699289" y="1066620"/>
                </a:lnTo>
                <a:lnTo>
                  <a:pt x="625697" y="1072278"/>
                </a:lnTo>
                <a:lnTo>
                  <a:pt x="551079" y="1077650"/>
                </a:lnTo>
                <a:lnTo>
                  <a:pt x="475433" y="1082735"/>
                </a:lnTo>
                <a:lnTo>
                  <a:pt x="398761" y="1087534"/>
                </a:lnTo>
                <a:lnTo>
                  <a:pt x="321062" y="1092047"/>
                </a:lnTo>
                <a:lnTo>
                  <a:pt x="242337" y="1096274"/>
                </a:lnTo>
                <a:lnTo>
                  <a:pt x="162585" y="1100215"/>
                </a:lnTo>
                <a:lnTo>
                  <a:pt x="81805" y="1103869"/>
                </a:lnTo>
                <a:lnTo>
                  <a:pt x="0" y="1107238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990876" y="9371803"/>
            <a:ext cx="100965" cy="102870"/>
          </a:xfrm>
          <a:custGeom>
            <a:avLst/>
            <a:gdLst/>
            <a:ahLst/>
            <a:cxnLst/>
            <a:rect l="l" t="t" r="r" b="b"/>
            <a:pathLst>
              <a:path w="100965" h="102870">
                <a:moveTo>
                  <a:pt x="55108" y="0"/>
                </a:moveTo>
                <a:lnTo>
                  <a:pt x="0" y="97947"/>
                </a:lnTo>
                <a:lnTo>
                  <a:pt x="100405" y="102854"/>
                </a:lnTo>
                <a:lnTo>
                  <a:pt x="55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36951" y="10248653"/>
            <a:ext cx="6175375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60" dirty="0">
                <a:solidFill>
                  <a:srgbClr val="FFFFFF"/>
                </a:solidFill>
                <a:latin typeface="Calibri"/>
                <a:cs typeface="Calibri"/>
              </a:rPr>
              <a:t>We’ll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9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65" dirty="0">
                <a:solidFill>
                  <a:srgbClr val="FFFFFF"/>
                </a:solidFill>
                <a:latin typeface="Calibri"/>
                <a:cs typeface="Calibri"/>
              </a:rPr>
              <a:t>writing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30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80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25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54924" y="9454573"/>
            <a:ext cx="3347720" cy="1099185"/>
          </a:xfrm>
          <a:custGeom>
            <a:avLst/>
            <a:gdLst/>
            <a:ahLst/>
            <a:cxnLst/>
            <a:rect l="l" t="t" r="r" b="b"/>
            <a:pathLst>
              <a:path w="3347720" h="1099184">
                <a:moveTo>
                  <a:pt x="0" y="0"/>
                </a:moveTo>
                <a:lnTo>
                  <a:pt x="27382" y="59460"/>
                </a:lnTo>
                <a:lnTo>
                  <a:pt x="54757" y="107956"/>
                </a:lnTo>
                <a:lnTo>
                  <a:pt x="85714" y="155325"/>
                </a:lnTo>
                <a:lnTo>
                  <a:pt x="120254" y="201566"/>
                </a:lnTo>
                <a:lnTo>
                  <a:pt x="158376" y="246679"/>
                </a:lnTo>
                <a:lnTo>
                  <a:pt x="200081" y="290664"/>
                </a:lnTo>
                <a:lnTo>
                  <a:pt x="245368" y="333522"/>
                </a:lnTo>
                <a:lnTo>
                  <a:pt x="294238" y="375252"/>
                </a:lnTo>
                <a:lnTo>
                  <a:pt x="346691" y="415854"/>
                </a:lnTo>
                <a:lnTo>
                  <a:pt x="402726" y="455328"/>
                </a:lnTo>
                <a:lnTo>
                  <a:pt x="462343" y="493674"/>
                </a:lnTo>
                <a:lnTo>
                  <a:pt x="525543" y="530893"/>
                </a:lnTo>
                <a:lnTo>
                  <a:pt x="592326" y="566984"/>
                </a:lnTo>
                <a:lnTo>
                  <a:pt x="627061" y="584607"/>
                </a:lnTo>
                <a:lnTo>
                  <a:pt x="662691" y="601948"/>
                </a:lnTo>
                <a:lnTo>
                  <a:pt x="699217" y="619007"/>
                </a:lnTo>
                <a:lnTo>
                  <a:pt x="736639" y="635783"/>
                </a:lnTo>
                <a:lnTo>
                  <a:pt x="774956" y="652278"/>
                </a:lnTo>
                <a:lnTo>
                  <a:pt x="814169" y="668491"/>
                </a:lnTo>
                <a:lnTo>
                  <a:pt x="854277" y="684422"/>
                </a:lnTo>
                <a:lnTo>
                  <a:pt x="895281" y="700071"/>
                </a:lnTo>
                <a:lnTo>
                  <a:pt x="937181" y="715439"/>
                </a:lnTo>
                <a:lnTo>
                  <a:pt x="979977" y="730524"/>
                </a:lnTo>
                <a:lnTo>
                  <a:pt x="1023668" y="745327"/>
                </a:lnTo>
                <a:lnTo>
                  <a:pt x="1068255" y="759849"/>
                </a:lnTo>
                <a:lnTo>
                  <a:pt x="1113737" y="774088"/>
                </a:lnTo>
                <a:lnTo>
                  <a:pt x="1160115" y="788045"/>
                </a:lnTo>
                <a:lnTo>
                  <a:pt x="1207389" y="801721"/>
                </a:lnTo>
                <a:lnTo>
                  <a:pt x="1255558" y="815115"/>
                </a:lnTo>
                <a:lnTo>
                  <a:pt x="1304623" y="828226"/>
                </a:lnTo>
                <a:lnTo>
                  <a:pt x="1354583" y="841056"/>
                </a:lnTo>
                <a:lnTo>
                  <a:pt x="1405439" y="853604"/>
                </a:lnTo>
                <a:lnTo>
                  <a:pt x="1457191" y="865870"/>
                </a:lnTo>
                <a:lnTo>
                  <a:pt x="1509839" y="877854"/>
                </a:lnTo>
                <a:lnTo>
                  <a:pt x="1563382" y="889556"/>
                </a:lnTo>
                <a:lnTo>
                  <a:pt x="1617820" y="900976"/>
                </a:lnTo>
                <a:lnTo>
                  <a:pt x="1673155" y="912115"/>
                </a:lnTo>
                <a:lnTo>
                  <a:pt x="1729385" y="922971"/>
                </a:lnTo>
                <a:lnTo>
                  <a:pt x="1786510" y="933545"/>
                </a:lnTo>
                <a:lnTo>
                  <a:pt x="1844532" y="943838"/>
                </a:lnTo>
                <a:lnTo>
                  <a:pt x="1903448" y="953848"/>
                </a:lnTo>
                <a:lnTo>
                  <a:pt x="1963261" y="963577"/>
                </a:lnTo>
                <a:lnTo>
                  <a:pt x="2023969" y="973023"/>
                </a:lnTo>
                <a:lnTo>
                  <a:pt x="2085573" y="982188"/>
                </a:lnTo>
                <a:lnTo>
                  <a:pt x="2148072" y="991071"/>
                </a:lnTo>
                <a:lnTo>
                  <a:pt x="2211468" y="999672"/>
                </a:lnTo>
                <a:lnTo>
                  <a:pt x="2275758" y="1007991"/>
                </a:lnTo>
                <a:lnTo>
                  <a:pt x="2340945" y="1016028"/>
                </a:lnTo>
                <a:lnTo>
                  <a:pt x="2407027" y="1023783"/>
                </a:lnTo>
                <a:lnTo>
                  <a:pt x="2474004" y="1031256"/>
                </a:lnTo>
                <a:lnTo>
                  <a:pt x="2541877" y="1038447"/>
                </a:lnTo>
                <a:lnTo>
                  <a:pt x="2610646" y="1045357"/>
                </a:lnTo>
                <a:lnTo>
                  <a:pt x="2680311" y="1051984"/>
                </a:lnTo>
                <a:lnTo>
                  <a:pt x="2750871" y="1058330"/>
                </a:lnTo>
                <a:lnTo>
                  <a:pt x="2822327" y="1064393"/>
                </a:lnTo>
                <a:lnTo>
                  <a:pt x="2894678" y="1070175"/>
                </a:lnTo>
                <a:lnTo>
                  <a:pt x="2967926" y="1075675"/>
                </a:lnTo>
                <a:lnTo>
                  <a:pt x="3042068" y="1080892"/>
                </a:lnTo>
                <a:lnTo>
                  <a:pt x="3117107" y="1085828"/>
                </a:lnTo>
                <a:lnTo>
                  <a:pt x="3193041" y="1090482"/>
                </a:lnTo>
                <a:lnTo>
                  <a:pt x="3269870" y="1094854"/>
                </a:lnTo>
                <a:lnTo>
                  <a:pt x="3347596" y="1098944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11300" y="9369983"/>
            <a:ext cx="94615" cy="111760"/>
          </a:xfrm>
          <a:custGeom>
            <a:avLst/>
            <a:gdLst/>
            <a:ahLst/>
            <a:cxnLst/>
            <a:rect l="l" t="t" r="r" b="b"/>
            <a:pathLst>
              <a:path w="94614" h="111759">
                <a:moveTo>
                  <a:pt x="12747" y="0"/>
                </a:moveTo>
                <a:lnTo>
                  <a:pt x="0" y="111660"/>
                </a:lnTo>
                <a:lnTo>
                  <a:pt x="94427" y="77193"/>
                </a:lnTo>
                <a:lnTo>
                  <a:pt x="12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5256" y="4241312"/>
            <a:ext cx="16779875" cy="2727325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12700" marR="15875">
              <a:lnSpc>
                <a:spcPts val="9890"/>
              </a:lnSpc>
              <a:spcBef>
                <a:spcPts val="1670"/>
              </a:spcBef>
            </a:pPr>
            <a:r>
              <a:rPr spc="430" dirty="0"/>
              <a:t>“What</a:t>
            </a:r>
            <a:r>
              <a:rPr spc="-1325" dirty="0"/>
              <a:t> </a:t>
            </a:r>
            <a:r>
              <a:rPr spc="120" dirty="0"/>
              <a:t>is</a:t>
            </a:r>
            <a:r>
              <a:rPr spc="-1325" dirty="0"/>
              <a:t> </a:t>
            </a:r>
            <a:r>
              <a:rPr spc="520" dirty="0"/>
              <a:t>deep</a:t>
            </a:r>
            <a:r>
              <a:rPr spc="-1320" dirty="0"/>
              <a:t> </a:t>
            </a:r>
            <a:r>
              <a:rPr spc="160" dirty="0"/>
              <a:t>learning</a:t>
            </a:r>
            <a:r>
              <a:rPr spc="-1325" dirty="0"/>
              <a:t> </a:t>
            </a:r>
            <a:r>
              <a:rPr spc="225" dirty="0"/>
              <a:t>actually  </a:t>
            </a:r>
            <a:r>
              <a:rPr spc="345" dirty="0"/>
              <a:t>used</a:t>
            </a:r>
            <a:r>
              <a:rPr spc="-1320" dirty="0"/>
              <a:t> </a:t>
            </a:r>
            <a:r>
              <a:rPr spc="380" dirty="0"/>
              <a:t>for?”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9239" y="2379817"/>
            <a:ext cx="15305617" cy="6548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88928" y="9018262"/>
            <a:ext cx="504888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135" dirty="0">
                <a:solidFill>
                  <a:srgbClr val="FFFFFF"/>
                </a:solidFill>
                <a:latin typeface="Calibri"/>
                <a:cs typeface="Calibri"/>
              </a:rPr>
              <a:t>Source: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u="heavy" spc="1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2020</a:t>
            </a:r>
            <a:r>
              <a:rPr sz="18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Machine</a:t>
            </a:r>
            <a:r>
              <a:rPr sz="18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Learning</a:t>
            </a:r>
            <a:r>
              <a:rPr sz="18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Roadmap</a:t>
            </a:r>
            <a:r>
              <a:rPr sz="18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video</a:t>
            </a:r>
            <a:r>
              <a:rPr sz="1800" spc="7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13437869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30" dirty="0"/>
              <a:t>“What</a:t>
            </a:r>
            <a:r>
              <a:rPr spc="-1340" dirty="0"/>
              <a:t> </a:t>
            </a:r>
            <a:r>
              <a:rPr spc="120" dirty="0"/>
              <a:t>is</a:t>
            </a:r>
            <a:r>
              <a:rPr spc="-1335" dirty="0"/>
              <a:t> </a:t>
            </a:r>
            <a:r>
              <a:rPr spc="520" dirty="0"/>
              <a:t>deep</a:t>
            </a:r>
            <a:r>
              <a:rPr spc="-1335" dirty="0"/>
              <a:t> </a:t>
            </a:r>
            <a:r>
              <a:rPr spc="200" dirty="0"/>
              <a:t>learning?”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8846" y="7282857"/>
            <a:ext cx="14054455" cy="3786504"/>
          </a:xfrm>
          <a:custGeom>
            <a:avLst/>
            <a:gdLst/>
            <a:ahLst/>
            <a:cxnLst/>
            <a:rect l="l" t="t" r="r" b="b"/>
            <a:pathLst>
              <a:path w="14054455" h="3786504">
                <a:moveTo>
                  <a:pt x="13241176" y="0"/>
                </a:moveTo>
                <a:lnTo>
                  <a:pt x="813141" y="0"/>
                </a:lnTo>
                <a:lnTo>
                  <a:pt x="622860" y="1075"/>
                </a:lnTo>
                <a:lnTo>
                  <a:pt x="569550" y="2550"/>
                </a:lnTo>
                <a:lnTo>
                  <a:pt x="520822" y="4981"/>
                </a:lnTo>
                <a:lnTo>
                  <a:pt x="476390" y="8607"/>
                </a:lnTo>
                <a:lnTo>
                  <a:pt x="435967" y="13668"/>
                </a:lnTo>
                <a:lnTo>
                  <a:pt x="366001" y="29049"/>
                </a:lnTo>
                <a:lnTo>
                  <a:pt x="291141" y="58663"/>
                </a:lnTo>
                <a:lnTo>
                  <a:pt x="248799" y="81557"/>
                </a:lnTo>
                <a:lnTo>
                  <a:pt x="209099" y="108291"/>
                </a:lnTo>
                <a:lnTo>
                  <a:pt x="172282" y="138626"/>
                </a:lnTo>
                <a:lnTo>
                  <a:pt x="138586" y="172322"/>
                </a:lnTo>
                <a:lnTo>
                  <a:pt x="108251" y="209139"/>
                </a:lnTo>
                <a:lnTo>
                  <a:pt x="81517" y="248839"/>
                </a:lnTo>
                <a:lnTo>
                  <a:pt x="58623" y="291181"/>
                </a:lnTo>
                <a:lnTo>
                  <a:pt x="39809" y="335926"/>
                </a:lnTo>
                <a:lnTo>
                  <a:pt x="20363" y="399306"/>
                </a:lnTo>
                <a:lnTo>
                  <a:pt x="8567" y="476430"/>
                </a:lnTo>
                <a:lnTo>
                  <a:pt x="4941" y="520862"/>
                </a:lnTo>
                <a:lnTo>
                  <a:pt x="2510" y="569590"/>
                </a:lnTo>
                <a:lnTo>
                  <a:pt x="1036" y="622900"/>
                </a:lnTo>
                <a:lnTo>
                  <a:pt x="278" y="681077"/>
                </a:lnTo>
                <a:lnTo>
                  <a:pt x="0" y="744409"/>
                </a:lnTo>
                <a:lnTo>
                  <a:pt x="0" y="3041768"/>
                </a:lnTo>
                <a:lnTo>
                  <a:pt x="278" y="3105100"/>
                </a:lnTo>
                <a:lnTo>
                  <a:pt x="1036" y="3163277"/>
                </a:lnTo>
                <a:lnTo>
                  <a:pt x="2510" y="3216587"/>
                </a:lnTo>
                <a:lnTo>
                  <a:pt x="4941" y="3265315"/>
                </a:lnTo>
                <a:lnTo>
                  <a:pt x="8567" y="3309747"/>
                </a:lnTo>
                <a:lnTo>
                  <a:pt x="13628" y="3350171"/>
                </a:lnTo>
                <a:lnTo>
                  <a:pt x="29010" y="3420136"/>
                </a:lnTo>
                <a:lnTo>
                  <a:pt x="58623" y="3494996"/>
                </a:lnTo>
                <a:lnTo>
                  <a:pt x="81517" y="3537338"/>
                </a:lnTo>
                <a:lnTo>
                  <a:pt x="108251" y="3577038"/>
                </a:lnTo>
                <a:lnTo>
                  <a:pt x="138586" y="3613856"/>
                </a:lnTo>
                <a:lnTo>
                  <a:pt x="172282" y="3647552"/>
                </a:lnTo>
                <a:lnTo>
                  <a:pt x="209099" y="3677886"/>
                </a:lnTo>
                <a:lnTo>
                  <a:pt x="248799" y="3704620"/>
                </a:lnTo>
                <a:lnTo>
                  <a:pt x="291141" y="3727514"/>
                </a:lnTo>
                <a:lnTo>
                  <a:pt x="335886" y="3746328"/>
                </a:lnTo>
                <a:lnTo>
                  <a:pt x="399266" y="3765774"/>
                </a:lnTo>
                <a:lnTo>
                  <a:pt x="476390" y="3777570"/>
                </a:lnTo>
                <a:lnTo>
                  <a:pt x="520822" y="3781196"/>
                </a:lnTo>
                <a:lnTo>
                  <a:pt x="569550" y="3783627"/>
                </a:lnTo>
                <a:lnTo>
                  <a:pt x="622860" y="3785101"/>
                </a:lnTo>
                <a:lnTo>
                  <a:pt x="681037" y="3785859"/>
                </a:lnTo>
                <a:lnTo>
                  <a:pt x="813141" y="3786177"/>
                </a:lnTo>
                <a:lnTo>
                  <a:pt x="13241176" y="3786177"/>
                </a:lnTo>
                <a:lnTo>
                  <a:pt x="13309950" y="3786138"/>
                </a:lnTo>
                <a:lnTo>
                  <a:pt x="13431459" y="3785101"/>
                </a:lnTo>
                <a:lnTo>
                  <a:pt x="13484768" y="3783627"/>
                </a:lnTo>
                <a:lnTo>
                  <a:pt x="13533495" y="3781196"/>
                </a:lnTo>
                <a:lnTo>
                  <a:pt x="13577926" y="3777570"/>
                </a:lnTo>
                <a:lnTo>
                  <a:pt x="13618349" y="3772509"/>
                </a:lnTo>
                <a:lnTo>
                  <a:pt x="13688314" y="3757127"/>
                </a:lnTo>
                <a:lnTo>
                  <a:pt x="13763176" y="3727514"/>
                </a:lnTo>
                <a:lnTo>
                  <a:pt x="13805519" y="3704620"/>
                </a:lnTo>
                <a:lnTo>
                  <a:pt x="13845219" y="3677886"/>
                </a:lnTo>
                <a:lnTo>
                  <a:pt x="13882037" y="3647552"/>
                </a:lnTo>
                <a:lnTo>
                  <a:pt x="13915732" y="3613856"/>
                </a:lnTo>
                <a:lnTo>
                  <a:pt x="13946067" y="3577038"/>
                </a:lnTo>
                <a:lnTo>
                  <a:pt x="13972802" y="3537338"/>
                </a:lnTo>
                <a:lnTo>
                  <a:pt x="13995697" y="3494996"/>
                </a:lnTo>
                <a:lnTo>
                  <a:pt x="14014514" y="3450251"/>
                </a:lnTo>
                <a:lnTo>
                  <a:pt x="14033957" y="3386871"/>
                </a:lnTo>
                <a:lnTo>
                  <a:pt x="14045750" y="3309747"/>
                </a:lnTo>
                <a:lnTo>
                  <a:pt x="14049375" y="3265315"/>
                </a:lnTo>
                <a:lnTo>
                  <a:pt x="14051806" y="3216587"/>
                </a:lnTo>
                <a:lnTo>
                  <a:pt x="14053280" y="3163277"/>
                </a:lnTo>
                <a:lnTo>
                  <a:pt x="14054037" y="3105100"/>
                </a:lnTo>
                <a:lnTo>
                  <a:pt x="14054316" y="3041768"/>
                </a:lnTo>
                <a:lnTo>
                  <a:pt x="14054316" y="744409"/>
                </a:lnTo>
                <a:lnTo>
                  <a:pt x="14054037" y="681077"/>
                </a:lnTo>
                <a:lnTo>
                  <a:pt x="14053280" y="622900"/>
                </a:lnTo>
                <a:lnTo>
                  <a:pt x="14051806" y="569590"/>
                </a:lnTo>
                <a:lnTo>
                  <a:pt x="14049375" y="520862"/>
                </a:lnTo>
                <a:lnTo>
                  <a:pt x="14045750" y="476430"/>
                </a:lnTo>
                <a:lnTo>
                  <a:pt x="14040690" y="436007"/>
                </a:lnTo>
                <a:lnTo>
                  <a:pt x="14025311" y="366041"/>
                </a:lnTo>
                <a:lnTo>
                  <a:pt x="13995697" y="291181"/>
                </a:lnTo>
                <a:lnTo>
                  <a:pt x="13972802" y="248839"/>
                </a:lnTo>
                <a:lnTo>
                  <a:pt x="13946067" y="209139"/>
                </a:lnTo>
                <a:lnTo>
                  <a:pt x="13915732" y="172322"/>
                </a:lnTo>
                <a:lnTo>
                  <a:pt x="13882037" y="138626"/>
                </a:lnTo>
                <a:lnTo>
                  <a:pt x="13845219" y="108291"/>
                </a:lnTo>
                <a:lnTo>
                  <a:pt x="13805519" y="81557"/>
                </a:lnTo>
                <a:lnTo>
                  <a:pt x="13763176" y="58663"/>
                </a:lnTo>
                <a:lnTo>
                  <a:pt x="13718429" y="39849"/>
                </a:lnTo>
                <a:lnTo>
                  <a:pt x="13655049" y="20402"/>
                </a:lnTo>
                <a:lnTo>
                  <a:pt x="13577926" y="8607"/>
                </a:lnTo>
                <a:lnTo>
                  <a:pt x="13533495" y="4981"/>
                </a:lnTo>
                <a:lnTo>
                  <a:pt x="13484768" y="2550"/>
                </a:lnTo>
                <a:lnTo>
                  <a:pt x="13431459" y="1075"/>
                </a:lnTo>
                <a:lnTo>
                  <a:pt x="13373282" y="318"/>
                </a:lnTo>
                <a:lnTo>
                  <a:pt x="13309950" y="39"/>
                </a:lnTo>
                <a:lnTo>
                  <a:pt x="1324117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11716" y="1847427"/>
            <a:ext cx="11540490" cy="5224145"/>
          </a:xfrm>
          <a:custGeom>
            <a:avLst/>
            <a:gdLst/>
            <a:ahLst/>
            <a:cxnLst/>
            <a:rect l="l" t="t" r="r" b="b"/>
            <a:pathLst>
              <a:path w="11540490" h="5224145">
                <a:moveTo>
                  <a:pt x="10733855" y="0"/>
                </a:moveTo>
                <a:lnTo>
                  <a:pt x="806250" y="0"/>
                </a:lnTo>
                <a:lnTo>
                  <a:pt x="662012" y="433"/>
                </a:lnTo>
                <a:lnTo>
                  <a:pt x="599435" y="1463"/>
                </a:lnTo>
                <a:lnTo>
                  <a:pt x="542701" y="3468"/>
                </a:lnTo>
                <a:lnTo>
                  <a:pt x="491420" y="6775"/>
                </a:lnTo>
                <a:lnTo>
                  <a:pt x="445201" y="11707"/>
                </a:lnTo>
                <a:lnTo>
                  <a:pt x="403657" y="18591"/>
                </a:lnTo>
                <a:lnTo>
                  <a:pt x="366397" y="27751"/>
                </a:lnTo>
                <a:lnTo>
                  <a:pt x="288664" y="58167"/>
                </a:lnTo>
                <a:lnTo>
                  <a:pt x="246680" y="80867"/>
                </a:lnTo>
                <a:lnTo>
                  <a:pt x="207316" y="107375"/>
                </a:lnTo>
                <a:lnTo>
                  <a:pt x="170810" y="137453"/>
                </a:lnTo>
                <a:lnTo>
                  <a:pt x="137399" y="170864"/>
                </a:lnTo>
                <a:lnTo>
                  <a:pt x="107321" y="207370"/>
                </a:lnTo>
                <a:lnTo>
                  <a:pt x="80813" y="246734"/>
                </a:lnTo>
                <a:lnTo>
                  <a:pt x="58113" y="288719"/>
                </a:lnTo>
                <a:lnTo>
                  <a:pt x="39458" y="333086"/>
                </a:lnTo>
                <a:lnTo>
                  <a:pt x="18536" y="403711"/>
                </a:lnTo>
                <a:lnTo>
                  <a:pt x="11653" y="445256"/>
                </a:lnTo>
                <a:lnTo>
                  <a:pt x="6720" y="491474"/>
                </a:lnTo>
                <a:lnTo>
                  <a:pt x="3414" y="542755"/>
                </a:lnTo>
                <a:lnTo>
                  <a:pt x="1409" y="599490"/>
                </a:lnTo>
                <a:lnTo>
                  <a:pt x="379" y="662066"/>
                </a:lnTo>
                <a:lnTo>
                  <a:pt x="0" y="730874"/>
                </a:lnTo>
                <a:lnTo>
                  <a:pt x="0" y="4492750"/>
                </a:lnTo>
                <a:lnTo>
                  <a:pt x="379" y="4561558"/>
                </a:lnTo>
                <a:lnTo>
                  <a:pt x="1409" y="4624135"/>
                </a:lnTo>
                <a:lnTo>
                  <a:pt x="3414" y="4680869"/>
                </a:lnTo>
                <a:lnTo>
                  <a:pt x="6720" y="4732151"/>
                </a:lnTo>
                <a:lnTo>
                  <a:pt x="11653" y="4778369"/>
                </a:lnTo>
                <a:lnTo>
                  <a:pt x="18536" y="4819914"/>
                </a:lnTo>
                <a:lnTo>
                  <a:pt x="27696" y="4857174"/>
                </a:lnTo>
                <a:lnTo>
                  <a:pt x="58113" y="4934906"/>
                </a:lnTo>
                <a:lnTo>
                  <a:pt x="80813" y="4976890"/>
                </a:lnTo>
                <a:lnTo>
                  <a:pt x="107321" y="5016254"/>
                </a:lnTo>
                <a:lnTo>
                  <a:pt x="137399" y="5052760"/>
                </a:lnTo>
                <a:lnTo>
                  <a:pt x="170810" y="5086171"/>
                </a:lnTo>
                <a:lnTo>
                  <a:pt x="207316" y="5116249"/>
                </a:lnTo>
                <a:lnTo>
                  <a:pt x="246680" y="5142757"/>
                </a:lnTo>
                <a:lnTo>
                  <a:pt x="288664" y="5165457"/>
                </a:lnTo>
                <a:lnTo>
                  <a:pt x="333031" y="5184112"/>
                </a:lnTo>
                <a:lnTo>
                  <a:pt x="403657" y="5205034"/>
                </a:lnTo>
                <a:lnTo>
                  <a:pt x="445201" y="5211917"/>
                </a:lnTo>
                <a:lnTo>
                  <a:pt x="491420" y="5216850"/>
                </a:lnTo>
                <a:lnTo>
                  <a:pt x="542701" y="5220156"/>
                </a:lnTo>
                <a:lnTo>
                  <a:pt x="599435" y="5222161"/>
                </a:lnTo>
                <a:lnTo>
                  <a:pt x="662012" y="5223191"/>
                </a:lnTo>
                <a:lnTo>
                  <a:pt x="806250" y="5223625"/>
                </a:lnTo>
                <a:lnTo>
                  <a:pt x="10733855" y="5223625"/>
                </a:lnTo>
                <a:lnTo>
                  <a:pt x="10878089" y="5223191"/>
                </a:lnTo>
                <a:lnTo>
                  <a:pt x="10940665" y="5222161"/>
                </a:lnTo>
                <a:lnTo>
                  <a:pt x="10997399" y="5220156"/>
                </a:lnTo>
                <a:lnTo>
                  <a:pt x="11048681" y="5216850"/>
                </a:lnTo>
                <a:lnTo>
                  <a:pt x="11094899" y="5211917"/>
                </a:lnTo>
                <a:lnTo>
                  <a:pt x="11136443" y="5205034"/>
                </a:lnTo>
                <a:lnTo>
                  <a:pt x="11173702" y="5195874"/>
                </a:lnTo>
                <a:lnTo>
                  <a:pt x="11251432" y="5165457"/>
                </a:lnTo>
                <a:lnTo>
                  <a:pt x="11293417" y="5142757"/>
                </a:lnTo>
                <a:lnTo>
                  <a:pt x="11332781" y="5116249"/>
                </a:lnTo>
                <a:lnTo>
                  <a:pt x="11369288" y="5086171"/>
                </a:lnTo>
                <a:lnTo>
                  <a:pt x="11402699" y="5052760"/>
                </a:lnTo>
                <a:lnTo>
                  <a:pt x="11432778" y="5016254"/>
                </a:lnTo>
                <a:lnTo>
                  <a:pt x="11459285" y="4976890"/>
                </a:lnTo>
                <a:lnTo>
                  <a:pt x="11481985" y="4934906"/>
                </a:lnTo>
                <a:lnTo>
                  <a:pt x="11500638" y="4890540"/>
                </a:lnTo>
                <a:lnTo>
                  <a:pt x="11521562" y="4819914"/>
                </a:lnTo>
                <a:lnTo>
                  <a:pt x="11528446" y="4778369"/>
                </a:lnTo>
                <a:lnTo>
                  <a:pt x="11533379" y="4732151"/>
                </a:lnTo>
                <a:lnTo>
                  <a:pt x="11536686" y="4680869"/>
                </a:lnTo>
                <a:lnTo>
                  <a:pt x="11538692" y="4624135"/>
                </a:lnTo>
                <a:lnTo>
                  <a:pt x="11539722" y="4561558"/>
                </a:lnTo>
                <a:lnTo>
                  <a:pt x="11540101" y="4492750"/>
                </a:lnTo>
                <a:lnTo>
                  <a:pt x="11540101" y="730874"/>
                </a:lnTo>
                <a:lnTo>
                  <a:pt x="11539722" y="662066"/>
                </a:lnTo>
                <a:lnTo>
                  <a:pt x="11538692" y="599490"/>
                </a:lnTo>
                <a:lnTo>
                  <a:pt x="11536686" y="542755"/>
                </a:lnTo>
                <a:lnTo>
                  <a:pt x="11533379" y="491474"/>
                </a:lnTo>
                <a:lnTo>
                  <a:pt x="11528446" y="445256"/>
                </a:lnTo>
                <a:lnTo>
                  <a:pt x="11521562" y="403711"/>
                </a:lnTo>
                <a:lnTo>
                  <a:pt x="11512401" y="366451"/>
                </a:lnTo>
                <a:lnTo>
                  <a:pt x="11481985" y="288719"/>
                </a:lnTo>
                <a:lnTo>
                  <a:pt x="11459285" y="246734"/>
                </a:lnTo>
                <a:lnTo>
                  <a:pt x="11432778" y="207370"/>
                </a:lnTo>
                <a:lnTo>
                  <a:pt x="11402699" y="170864"/>
                </a:lnTo>
                <a:lnTo>
                  <a:pt x="11369288" y="137453"/>
                </a:lnTo>
                <a:lnTo>
                  <a:pt x="11332781" y="107375"/>
                </a:lnTo>
                <a:lnTo>
                  <a:pt x="11293417" y="80867"/>
                </a:lnTo>
                <a:lnTo>
                  <a:pt x="11251432" y="58167"/>
                </a:lnTo>
                <a:lnTo>
                  <a:pt x="11207066" y="39512"/>
                </a:lnTo>
                <a:lnTo>
                  <a:pt x="11136443" y="18591"/>
                </a:lnTo>
                <a:lnTo>
                  <a:pt x="11094899" y="11707"/>
                </a:lnTo>
                <a:lnTo>
                  <a:pt x="11048681" y="6775"/>
                </a:lnTo>
                <a:lnTo>
                  <a:pt x="10997399" y="3468"/>
                </a:lnTo>
                <a:lnTo>
                  <a:pt x="10940665" y="1463"/>
                </a:lnTo>
                <a:lnTo>
                  <a:pt x="10878089" y="433"/>
                </a:lnTo>
                <a:lnTo>
                  <a:pt x="10733855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62438" y="262737"/>
            <a:ext cx="1380363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05" dirty="0"/>
              <a:t>Deep</a:t>
            </a:r>
            <a:r>
              <a:rPr spc="-1340" dirty="0"/>
              <a:t> </a:t>
            </a:r>
            <a:r>
              <a:rPr spc="175" dirty="0"/>
              <a:t>Learning</a:t>
            </a:r>
            <a:r>
              <a:rPr spc="-1335" dirty="0"/>
              <a:t> </a:t>
            </a:r>
            <a:r>
              <a:rPr spc="355" dirty="0"/>
              <a:t>Use</a:t>
            </a:r>
            <a:r>
              <a:rPr spc="-1335" dirty="0"/>
              <a:t> </a:t>
            </a:r>
            <a:r>
              <a:rPr spc="409" dirty="0"/>
              <a:t>Cases</a:t>
            </a:r>
          </a:p>
        </p:txBody>
      </p:sp>
      <p:sp>
        <p:nvSpPr>
          <p:cNvPr id="5" name="object 5"/>
          <p:cNvSpPr/>
          <p:nvPr/>
        </p:nvSpPr>
        <p:spPr>
          <a:xfrm>
            <a:off x="574266" y="1965509"/>
            <a:ext cx="7053243" cy="4560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42004" y="6327465"/>
            <a:ext cx="37179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185" dirty="0">
                <a:solidFill>
                  <a:srgbClr val="FFFFFF"/>
                </a:solidFill>
                <a:latin typeface="Tahoma"/>
                <a:cs typeface="Tahoma"/>
              </a:rPr>
              <a:t>Recommendation</a:t>
            </a:r>
            <a:endParaRPr sz="345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10050" y="1811929"/>
            <a:ext cx="7057376" cy="47877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081959" y="6287423"/>
            <a:ext cx="231394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100" dirty="0">
                <a:solidFill>
                  <a:srgbClr val="FFFFFF"/>
                </a:solidFill>
                <a:latin typeface="Tahoma"/>
                <a:cs typeface="Tahoma"/>
              </a:rPr>
              <a:t>Translation</a:t>
            </a:r>
            <a:endParaRPr sz="345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849966" y="1032922"/>
            <a:ext cx="3428074" cy="3428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777887" y="3878896"/>
            <a:ext cx="0" cy="563880"/>
          </a:xfrm>
          <a:custGeom>
            <a:avLst/>
            <a:gdLst/>
            <a:ahLst/>
            <a:cxnLst/>
            <a:rect l="l" t="t" r="r" b="b"/>
            <a:pathLst>
              <a:path h="563879">
                <a:moveTo>
                  <a:pt x="0" y="0"/>
                </a:moveTo>
                <a:lnTo>
                  <a:pt x="0" y="563726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27627" y="443215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4234" y="7475124"/>
            <a:ext cx="3791214" cy="2670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4759" y="8338751"/>
            <a:ext cx="2366645" cy="942975"/>
          </a:xfrm>
          <a:custGeom>
            <a:avLst/>
            <a:gdLst/>
            <a:ahLst/>
            <a:cxnLst/>
            <a:rect l="l" t="t" r="r" b="b"/>
            <a:pathLst>
              <a:path w="2366645" h="942975">
                <a:moveTo>
                  <a:pt x="0" y="0"/>
                </a:moveTo>
                <a:lnTo>
                  <a:pt x="2366037" y="0"/>
                </a:lnTo>
                <a:lnTo>
                  <a:pt x="2366037" y="942820"/>
                </a:lnTo>
                <a:lnTo>
                  <a:pt x="0" y="942820"/>
                </a:lnTo>
                <a:lnTo>
                  <a:pt x="0" y="0"/>
                </a:lnTo>
                <a:close/>
              </a:path>
            </a:pathLst>
          </a:custGeom>
          <a:ln w="52354">
            <a:solidFill>
              <a:srgbClr val="61D8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71615" y="10360680"/>
            <a:ext cx="3516629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45" dirty="0">
                <a:solidFill>
                  <a:srgbClr val="FFFFFF"/>
                </a:solidFill>
                <a:latin typeface="Tahoma"/>
                <a:cs typeface="Tahoma"/>
              </a:rPr>
              <a:t>Computer</a:t>
            </a:r>
            <a:r>
              <a:rPr sz="3450" spc="-43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Tahoma"/>
                <a:cs typeface="Tahoma"/>
              </a:rPr>
              <a:t>Vision</a:t>
            </a:r>
            <a:endParaRPr sz="345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38674" y="10360680"/>
            <a:ext cx="722693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120" dirty="0">
                <a:solidFill>
                  <a:srgbClr val="FFFFFF"/>
                </a:solidFill>
                <a:latin typeface="Tahoma"/>
                <a:cs typeface="Tahoma"/>
              </a:rPr>
              <a:t>Natural</a:t>
            </a:r>
            <a:r>
              <a:rPr sz="3450" spc="-3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sz="3450" spc="-3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Tahoma"/>
                <a:cs typeface="Tahoma"/>
              </a:rPr>
              <a:t>Processing</a:t>
            </a:r>
            <a:r>
              <a:rPr sz="345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Tahoma"/>
                <a:cs typeface="Tahoma"/>
              </a:rPr>
              <a:t>(NLP)</a:t>
            </a:r>
            <a:endParaRPr sz="34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62871" y="7807048"/>
            <a:ext cx="3180080" cy="675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5"/>
              </a:spcBef>
            </a:pPr>
            <a:r>
              <a:rPr sz="1950" spc="50" dirty="0">
                <a:solidFill>
                  <a:srgbClr val="FFFFFF"/>
                </a:solidFill>
                <a:latin typeface="Calibri"/>
                <a:cs typeface="Calibri"/>
              </a:rPr>
              <a:t>To:</a:t>
            </a:r>
            <a:r>
              <a:rPr sz="1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u="heavy" spc="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6"/>
              </a:rPr>
              <a:t>daniel@mrdbourke.com </a:t>
            </a:r>
            <a:r>
              <a:rPr sz="195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Hey</a:t>
            </a:r>
            <a:r>
              <a:rPr sz="19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70" dirty="0">
                <a:solidFill>
                  <a:srgbClr val="FFFFFF"/>
                </a:solidFill>
                <a:latin typeface="Calibri"/>
                <a:cs typeface="Calibri"/>
              </a:rPr>
              <a:t>Daniel,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76865" y="7900797"/>
            <a:ext cx="3180080" cy="675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5"/>
              </a:spcBef>
            </a:pPr>
            <a:r>
              <a:rPr sz="1950" spc="50" dirty="0">
                <a:solidFill>
                  <a:srgbClr val="FFFFFF"/>
                </a:solidFill>
                <a:latin typeface="Calibri"/>
                <a:cs typeface="Calibri"/>
              </a:rPr>
              <a:t>To:</a:t>
            </a:r>
            <a:r>
              <a:rPr sz="1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u="heavy" spc="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6"/>
              </a:rPr>
              <a:t>daniel@mrdbourke.com </a:t>
            </a:r>
            <a:r>
              <a:rPr sz="195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35" dirty="0">
                <a:solidFill>
                  <a:srgbClr val="FFFFFF"/>
                </a:solidFill>
                <a:latin typeface="Calibri"/>
                <a:cs typeface="Calibri"/>
              </a:rPr>
              <a:t>Hay</a:t>
            </a:r>
            <a:r>
              <a:rPr sz="19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60" dirty="0">
                <a:solidFill>
                  <a:srgbClr val="FFFFFF"/>
                </a:solidFill>
                <a:latin typeface="Calibri"/>
                <a:cs typeface="Calibri"/>
              </a:rPr>
              <a:t>daniel…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76865" y="8897625"/>
            <a:ext cx="43338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C0ongratu1ations! </a:t>
            </a:r>
            <a:r>
              <a:rPr sz="1950" spc="110" dirty="0">
                <a:solidFill>
                  <a:srgbClr val="FFFFFF"/>
                </a:solidFill>
                <a:latin typeface="Calibri"/>
                <a:cs typeface="Calibri"/>
              </a:rPr>
              <a:t>U </a:t>
            </a:r>
            <a:r>
              <a:rPr sz="1950" spc="70" dirty="0">
                <a:solidFill>
                  <a:srgbClr val="FFFFFF"/>
                </a:solidFill>
                <a:latin typeface="Calibri"/>
                <a:cs typeface="Calibri"/>
              </a:rPr>
              <a:t>win</a:t>
            </a:r>
            <a:r>
              <a:rPr sz="1950" spc="-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$1139239230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794039" y="9706662"/>
            <a:ext cx="8470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29" dirty="0">
                <a:solidFill>
                  <a:srgbClr val="FF968D"/>
                </a:solidFill>
                <a:latin typeface="Calibri"/>
                <a:cs typeface="Calibri"/>
              </a:rPr>
              <a:t>Spam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62871" y="8780840"/>
            <a:ext cx="4384040" cy="1328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5"/>
              </a:spcBef>
            </a:pPr>
            <a:r>
              <a:rPr sz="1950" spc="11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9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70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19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9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30" dirty="0">
                <a:solidFill>
                  <a:srgbClr val="FFFFFF"/>
                </a:solidFill>
                <a:latin typeface="Calibri"/>
                <a:cs typeface="Calibri"/>
              </a:rPr>
              <a:t>course</a:t>
            </a:r>
            <a:r>
              <a:rPr sz="19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4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9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65" dirty="0">
                <a:solidFill>
                  <a:srgbClr val="FFFFFF"/>
                </a:solidFill>
                <a:latin typeface="Calibri"/>
                <a:cs typeface="Calibri"/>
              </a:rPr>
              <a:t>incredible!  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-4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9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05" dirty="0">
                <a:solidFill>
                  <a:srgbClr val="FFFFFF"/>
                </a:solidFill>
                <a:latin typeface="Calibri"/>
                <a:cs typeface="Calibri"/>
              </a:rPr>
              <a:t>can’t</a:t>
            </a:r>
            <a:r>
              <a:rPr sz="19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85" dirty="0">
                <a:solidFill>
                  <a:srgbClr val="FFFFFF"/>
                </a:solidFill>
                <a:latin typeface="Calibri"/>
                <a:cs typeface="Calibri"/>
              </a:rPr>
              <a:t>wait</a:t>
            </a:r>
            <a:r>
              <a:rPr sz="19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2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9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14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19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45" dirty="0">
                <a:solidFill>
                  <a:srgbClr val="FFFFFF"/>
                </a:solidFill>
                <a:latin typeface="Calibri"/>
                <a:cs typeface="Calibri"/>
              </a:rPr>
              <a:t>I’ve</a:t>
            </a:r>
            <a:r>
              <a:rPr sz="19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65" dirty="0">
                <a:solidFill>
                  <a:srgbClr val="FFFFFF"/>
                </a:solidFill>
                <a:latin typeface="Calibri"/>
                <a:cs typeface="Calibri"/>
              </a:rPr>
              <a:t>learned!</a:t>
            </a:r>
            <a:endParaRPr sz="1950">
              <a:latin typeface="Calibri"/>
              <a:cs typeface="Calibri"/>
            </a:endParaRPr>
          </a:p>
          <a:p>
            <a:pPr marL="1210945">
              <a:lnSpc>
                <a:spcPct val="100000"/>
              </a:lnSpc>
              <a:spcBef>
                <a:spcPts val="2205"/>
              </a:spcBef>
            </a:pPr>
            <a:r>
              <a:rPr sz="2450" spc="170" dirty="0">
                <a:solidFill>
                  <a:srgbClr val="88FA4E"/>
                </a:solidFill>
                <a:latin typeface="Calibri"/>
                <a:cs typeface="Calibri"/>
              </a:rPr>
              <a:t>Not</a:t>
            </a:r>
            <a:r>
              <a:rPr sz="2450" spc="-20" dirty="0">
                <a:solidFill>
                  <a:srgbClr val="88FA4E"/>
                </a:solidFill>
                <a:latin typeface="Calibri"/>
                <a:cs typeface="Calibri"/>
              </a:rPr>
              <a:t> </a:t>
            </a:r>
            <a:r>
              <a:rPr sz="2450" spc="215" dirty="0">
                <a:solidFill>
                  <a:srgbClr val="88FA4E"/>
                </a:solidFill>
                <a:latin typeface="Calibri"/>
                <a:cs typeface="Calibri"/>
              </a:rPr>
              <a:t>spam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745070" y="4634446"/>
            <a:ext cx="5053965" cy="343789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495934" marR="1476375" algn="ctr">
              <a:lnSpc>
                <a:spcPts val="3030"/>
              </a:lnSpc>
              <a:spcBef>
                <a:spcPts val="610"/>
              </a:spcBef>
            </a:pPr>
            <a:r>
              <a:rPr sz="2900" spc="130" dirty="0">
                <a:solidFill>
                  <a:srgbClr val="FFFFFF"/>
                </a:solidFill>
                <a:latin typeface="Calibri"/>
                <a:cs typeface="Calibri"/>
              </a:rPr>
              <a:t>“Hey</a:t>
            </a:r>
            <a:r>
              <a:rPr sz="29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0" dirty="0">
                <a:solidFill>
                  <a:srgbClr val="FFFFFF"/>
                </a:solidFill>
                <a:latin typeface="Calibri"/>
                <a:cs typeface="Calibri"/>
              </a:rPr>
              <a:t>Siri,</a:t>
            </a:r>
            <a:r>
              <a:rPr sz="29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Calibri"/>
                <a:cs typeface="Calibri"/>
              </a:rPr>
              <a:t>who’s</a:t>
            </a:r>
            <a:r>
              <a:rPr sz="29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2900" spc="210" dirty="0">
                <a:solidFill>
                  <a:srgbClr val="FFFFFF"/>
                </a:solidFill>
                <a:latin typeface="Calibri"/>
                <a:cs typeface="Calibri"/>
              </a:rPr>
              <a:t>biggest</a:t>
            </a:r>
            <a:r>
              <a:rPr sz="29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00" dirty="0">
                <a:solidFill>
                  <a:srgbClr val="FFFFFF"/>
                </a:solidFill>
                <a:latin typeface="Calibri"/>
                <a:cs typeface="Calibri"/>
              </a:rPr>
              <a:t>big</a:t>
            </a:r>
            <a:r>
              <a:rPr sz="290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90" dirty="0">
                <a:solidFill>
                  <a:srgbClr val="FFFFFF"/>
                </a:solidFill>
                <a:latin typeface="Calibri"/>
                <a:cs typeface="Calibri"/>
              </a:rPr>
              <a:t>dog</a:t>
            </a:r>
            <a:r>
              <a:rPr sz="290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900" spc="190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29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5" dirty="0">
                <a:solidFill>
                  <a:srgbClr val="FFFFFF"/>
                </a:solidFill>
                <a:latin typeface="Calibri"/>
                <a:cs typeface="Calibri"/>
              </a:rPr>
              <a:t>all?”</a:t>
            </a:r>
            <a:endParaRPr sz="2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00">
              <a:latin typeface="Calibri"/>
              <a:cs typeface="Calibri"/>
            </a:endParaRPr>
          </a:p>
          <a:p>
            <a:pPr marR="980440" algn="ctr">
              <a:lnSpc>
                <a:spcPct val="100000"/>
              </a:lnSpc>
            </a:pPr>
            <a:r>
              <a:rPr sz="3450" spc="200" dirty="0">
                <a:solidFill>
                  <a:srgbClr val="FFFFFF"/>
                </a:solidFill>
                <a:latin typeface="Tahoma"/>
                <a:cs typeface="Tahoma"/>
              </a:rPr>
              <a:t>Speech</a:t>
            </a:r>
            <a:r>
              <a:rPr sz="3450" spc="-4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Tahoma"/>
                <a:cs typeface="Tahoma"/>
              </a:rPr>
              <a:t>recognition</a:t>
            </a:r>
            <a:endParaRPr sz="3450">
              <a:latin typeface="Tahoma"/>
              <a:cs typeface="Tahoma"/>
            </a:endParaRPr>
          </a:p>
          <a:p>
            <a:pPr marL="1969135" marR="5080" indent="-1221740">
              <a:lnSpc>
                <a:spcPts val="3710"/>
              </a:lnSpc>
              <a:spcBef>
                <a:spcPts val="2380"/>
              </a:spcBef>
            </a:pPr>
            <a:r>
              <a:rPr sz="3200" spc="260" dirty="0">
                <a:solidFill>
                  <a:srgbClr val="FFFFFF"/>
                </a:solidFill>
                <a:latin typeface="Calibri"/>
                <a:cs typeface="Calibri"/>
              </a:rPr>
              <a:t>Sequence </a:t>
            </a:r>
            <a:r>
              <a:rPr sz="3200" spc="2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-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45" dirty="0">
                <a:solidFill>
                  <a:srgbClr val="FFFFFF"/>
                </a:solidFill>
                <a:latin typeface="Calibri"/>
                <a:cs typeface="Calibri"/>
              </a:rPr>
              <a:t>sequence  </a:t>
            </a:r>
            <a:r>
              <a:rPr sz="3200" spc="215" dirty="0">
                <a:solidFill>
                  <a:srgbClr val="FFFFFF"/>
                </a:solidFill>
                <a:latin typeface="Calibri"/>
                <a:cs typeface="Calibri"/>
              </a:rPr>
              <a:t>(seq2seq)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989188" y="9642402"/>
            <a:ext cx="463169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190" dirty="0">
                <a:solidFill>
                  <a:srgbClr val="FFFFFF"/>
                </a:solidFill>
                <a:latin typeface="Calibri"/>
                <a:cs typeface="Calibri"/>
              </a:rPr>
              <a:t>Classi&lt;cation/regression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 rot="21120000">
            <a:off x="2181539" y="110350"/>
            <a:ext cx="1991580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655"/>
              </a:lnSpc>
            </a:pPr>
            <a:r>
              <a:rPr sz="4950" b="1" spc="-240" dirty="0">
                <a:solidFill>
                  <a:srgbClr val="FFFFFF"/>
                </a:solidFill>
                <a:latin typeface="Arial"/>
                <a:cs typeface="Arial"/>
              </a:rPr>
              <a:t>(some)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9811" y="1967054"/>
            <a:ext cx="11544339" cy="7374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1223200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30" dirty="0"/>
              <a:t>“What</a:t>
            </a:r>
            <a:r>
              <a:rPr spc="-1345" dirty="0"/>
              <a:t> </a:t>
            </a:r>
            <a:r>
              <a:rPr spc="120" dirty="0"/>
              <a:t>is</a:t>
            </a:r>
            <a:r>
              <a:rPr spc="-1340" dirty="0"/>
              <a:t> </a:t>
            </a:r>
            <a:r>
              <a:rPr spc="190" dirty="0"/>
              <a:t>TensorFlow?”</a:t>
            </a:r>
          </a:p>
        </p:txBody>
      </p:sp>
      <p:sp>
        <p:nvSpPr>
          <p:cNvPr id="3" name="object 3"/>
          <p:cNvSpPr/>
          <p:nvPr/>
        </p:nvSpPr>
        <p:spPr>
          <a:xfrm>
            <a:off x="15145539" y="3799096"/>
            <a:ext cx="3669136" cy="3710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8341" y="208031"/>
            <a:ext cx="1119187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90" dirty="0"/>
              <a:t>What</a:t>
            </a:r>
            <a:r>
              <a:rPr spc="-1345" dirty="0"/>
              <a:t> </a:t>
            </a:r>
            <a:r>
              <a:rPr spc="120" dirty="0"/>
              <a:t>is</a:t>
            </a:r>
            <a:r>
              <a:rPr spc="-1345" dirty="0"/>
              <a:t> </a:t>
            </a:r>
            <a:r>
              <a:rPr spc="170" dirty="0"/>
              <a:t>TensorFlow?</a:t>
            </a:r>
          </a:p>
        </p:txBody>
      </p:sp>
      <p:sp>
        <p:nvSpPr>
          <p:cNvPr id="3" name="object 3"/>
          <p:cNvSpPr/>
          <p:nvPr/>
        </p:nvSpPr>
        <p:spPr>
          <a:xfrm>
            <a:off x="15522491" y="0"/>
            <a:ext cx="2981086" cy="2495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3917" y="2119838"/>
            <a:ext cx="17927955" cy="8325484"/>
          </a:xfrm>
          <a:prstGeom prst="rect">
            <a:avLst/>
          </a:prstGeom>
        </p:spPr>
        <p:txBody>
          <a:bodyPr vert="horz" wrap="square" lIns="0" tIns="252729" rIns="0" bIns="0" rtlCol="0">
            <a:spAutoFit/>
          </a:bodyPr>
          <a:lstStyle/>
          <a:p>
            <a:pPr marL="485140" indent="-472440">
              <a:lnSpc>
                <a:spcPct val="100000"/>
              </a:lnSpc>
              <a:spcBef>
                <a:spcPts val="1989"/>
              </a:spcBef>
              <a:buSzPct val="122580"/>
              <a:buChar char="•"/>
              <a:tabLst>
                <a:tab pos="484505" algn="l"/>
                <a:tab pos="485140" algn="l"/>
              </a:tabLst>
            </a:pPr>
            <a:r>
              <a:rPr sz="4650" spc="325" dirty="0">
                <a:solidFill>
                  <a:srgbClr val="FFFFFF"/>
                </a:solidFill>
                <a:latin typeface="Calibri"/>
                <a:cs typeface="Calibri"/>
              </a:rPr>
              <a:t>End-to-end</a:t>
            </a:r>
            <a:r>
              <a:rPr sz="46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70" dirty="0">
                <a:solidFill>
                  <a:srgbClr val="FFFFFF"/>
                </a:solidFill>
                <a:latin typeface="Calibri"/>
                <a:cs typeface="Calibri"/>
              </a:rPr>
              <a:t>platform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4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9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2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4650">
              <a:latin typeface="Calibri"/>
              <a:cs typeface="Calibri"/>
            </a:endParaRPr>
          </a:p>
          <a:p>
            <a:pPr marL="485140" marR="2078989" indent="-472440">
              <a:lnSpc>
                <a:spcPts val="5490"/>
              </a:lnSpc>
              <a:spcBef>
                <a:spcPts val="3660"/>
              </a:spcBef>
              <a:buSzPct val="122580"/>
              <a:buChar char="•"/>
              <a:tabLst>
                <a:tab pos="484505" algn="l"/>
                <a:tab pos="485140" algn="l"/>
              </a:tabLst>
            </a:pPr>
            <a:r>
              <a:rPr sz="4650" spc="229" dirty="0">
                <a:solidFill>
                  <a:srgbClr val="FFFFFF"/>
                </a:solidFill>
                <a:latin typeface="Calibri"/>
                <a:cs typeface="Calibri"/>
              </a:rPr>
              <a:t>Write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00" dirty="0">
                <a:solidFill>
                  <a:srgbClr val="FFFFFF"/>
                </a:solidFill>
                <a:latin typeface="Calibri"/>
                <a:cs typeface="Calibri"/>
              </a:rPr>
              <a:t>fast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400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2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42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8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54" dirty="0">
                <a:solidFill>
                  <a:srgbClr val="FFFFFF"/>
                </a:solidFill>
                <a:latin typeface="Calibri"/>
                <a:cs typeface="Calibri"/>
              </a:rPr>
              <a:t>Python/other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10" dirty="0">
                <a:solidFill>
                  <a:srgbClr val="FFFFFF"/>
                </a:solidFill>
                <a:latin typeface="Calibri"/>
                <a:cs typeface="Calibri"/>
              </a:rPr>
              <a:t>accessible  </a:t>
            </a:r>
            <a:r>
              <a:rPr sz="4650" spc="325" dirty="0">
                <a:solidFill>
                  <a:srgbClr val="FFFFFF"/>
                </a:solidFill>
                <a:latin typeface="Calibri"/>
                <a:cs typeface="Calibri"/>
              </a:rPr>
              <a:t>languages</a:t>
            </a:r>
            <a:r>
              <a:rPr sz="46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25" dirty="0">
                <a:solidFill>
                  <a:srgbClr val="FFFFFF"/>
                </a:solidFill>
                <a:latin typeface="Calibri"/>
                <a:cs typeface="Calibri"/>
              </a:rPr>
              <a:t>(able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170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7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8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05" dirty="0">
                <a:solidFill>
                  <a:srgbClr val="FFFFFF"/>
                </a:solidFill>
                <a:latin typeface="Calibri"/>
                <a:cs typeface="Calibri"/>
              </a:rPr>
              <a:t>GPU/TPU)</a:t>
            </a:r>
            <a:endParaRPr sz="4650">
              <a:latin typeface="Calibri"/>
              <a:cs typeface="Calibri"/>
            </a:endParaRPr>
          </a:p>
          <a:p>
            <a:pPr marL="485140" marR="5080" indent="-472440">
              <a:lnSpc>
                <a:spcPts val="5490"/>
              </a:lnSpc>
              <a:spcBef>
                <a:spcPts val="3490"/>
              </a:spcBef>
              <a:buSzPct val="122580"/>
              <a:buChar char="•"/>
              <a:tabLst>
                <a:tab pos="484505" algn="l"/>
                <a:tab pos="485140" algn="l"/>
              </a:tabLst>
            </a:pPr>
            <a:r>
              <a:rPr sz="4650" spc="335" dirty="0">
                <a:solidFill>
                  <a:srgbClr val="FFFFFF"/>
                </a:solidFill>
                <a:latin typeface="Calibri"/>
                <a:cs typeface="Calibri"/>
              </a:rPr>
              <a:t>Able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40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10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20" dirty="0">
                <a:solidFill>
                  <a:srgbClr val="FFFFFF"/>
                </a:solidFill>
                <a:latin typeface="Calibri"/>
                <a:cs typeface="Calibri"/>
              </a:rPr>
              <a:t>pre-built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400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2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15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35" dirty="0">
                <a:solidFill>
                  <a:srgbClr val="FFFFFF"/>
                </a:solidFill>
                <a:latin typeface="Calibri"/>
                <a:cs typeface="Calibri"/>
              </a:rPr>
              <a:t>(TensorFlow  </a:t>
            </a:r>
            <a:r>
              <a:rPr sz="4650" spc="265" dirty="0">
                <a:solidFill>
                  <a:srgbClr val="FFFFFF"/>
                </a:solidFill>
                <a:latin typeface="Calibri"/>
                <a:cs typeface="Calibri"/>
              </a:rPr>
              <a:t>Hub)</a:t>
            </a:r>
            <a:endParaRPr sz="4650">
              <a:latin typeface="Calibri"/>
              <a:cs typeface="Calibri"/>
            </a:endParaRPr>
          </a:p>
          <a:p>
            <a:pPr marL="485140" marR="134620" indent="-472440">
              <a:lnSpc>
                <a:spcPts val="5490"/>
              </a:lnSpc>
              <a:spcBef>
                <a:spcPts val="3490"/>
              </a:spcBef>
              <a:buSzPct val="122580"/>
              <a:buChar char="•"/>
              <a:tabLst>
                <a:tab pos="484505" algn="l"/>
                <a:tab pos="485140" algn="l"/>
              </a:tabLst>
            </a:pPr>
            <a:r>
              <a:rPr sz="4650" spc="280" dirty="0">
                <a:solidFill>
                  <a:srgbClr val="FFFFFF"/>
                </a:solidFill>
                <a:latin typeface="Calibri"/>
                <a:cs typeface="Calibri"/>
              </a:rPr>
              <a:t>Whole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75" dirty="0">
                <a:solidFill>
                  <a:srgbClr val="FFFFFF"/>
                </a:solidFill>
                <a:latin typeface="Calibri"/>
                <a:cs typeface="Calibri"/>
              </a:rPr>
              <a:t>stack: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20" dirty="0">
                <a:solidFill>
                  <a:srgbClr val="FFFFFF"/>
                </a:solidFill>
                <a:latin typeface="Calibri"/>
                <a:cs typeface="Calibri"/>
              </a:rPr>
              <a:t>preprocess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29" dirty="0">
                <a:solidFill>
                  <a:srgbClr val="FFFFFF"/>
                </a:solidFill>
                <a:latin typeface="Calibri"/>
                <a:cs typeface="Calibri"/>
              </a:rPr>
              <a:t>data,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1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29" dirty="0">
                <a:solidFill>
                  <a:srgbClr val="FFFFFF"/>
                </a:solidFill>
                <a:latin typeface="Calibri"/>
                <a:cs typeface="Calibri"/>
              </a:rPr>
              <a:t>data,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00" dirty="0">
                <a:solidFill>
                  <a:srgbClr val="FFFFFF"/>
                </a:solidFill>
                <a:latin typeface="Calibri"/>
                <a:cs typeface="Calibri"/>
              </a:rPr>
              <a:t>deploy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1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8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46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25" dirty="0">
                <a:solidFill>
                  <a:srgbClr val="FFFFFF"/>
                </a:solidFill>
                <a:latin typeface="Calibri"/>
                <a:cs typeface="Calibri"/>
              </a:rPr>
              <a:t>your  </a:t>
            </a:r>
            <a:r>
              <a:rPr sz="4650" spc="24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4650">
              <a:latin typeface="Calibri"/>
              <a:cs typeface="Calibri"/>
            </a:endParaRPr>
          </a:p>
          <a:p>
            <a:pPr marL="485140" marR="1028700" indent="-472440">
              <a:lnSpc>
                <a:spcPts val="5490"/>
              </a:lnSpc>
              <a:spcBef>
                <a:spcPts val="3485"/>
              </a:spcBef>
              <a:buSzPct val="122580"/>
              <a:buChar char="•"/>
              <a:tabLst>
                <a:tab pos="484505" algn="l"/>
                <a:tab pos="485140" algn="l"/>
              </a:tabLst>
            </a:pPr>
            <a:r>
              <a:rPr sz="4650" spc="204" dirty="0">
                <a:solidFill>
                  <a:srgbClr val="FFFFFF"/>
                </a:solidFill>
                <a:latin typeface="Calibri"/>
                <a:cs typeface="Calibri"/>
              </a:rPr>
              <a:t>Originally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45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1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3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35" dirty="0">
                <a:solidFill>
                  <a:srgbClr val="FFFFFF"/>
                </a:solidFill>
                <a:latin typeface="Calibri"/>
                <a:cs typeface="Calibri"/>
              </a:rPr>
              <a:t>in-house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5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95" dirty="0">
                <a:solidFill>
                  <a:srgbClr val="FFFFFF"/>
                </a:solidFill>
                <a:latin typeface="Calibri"/>
                <a:cs typeface="Calibri"/>
              </a:rPr>
              <a:t>Google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40" dirty="0">
                <a:solidFill>
                  <a:srgbClr val="FFFFFF"/>
                </a:solidFill>
                <a:latin typeface="Calibri"/>
                <a:cs typeface="Calibri"/>
              </a:rPr>
              <a:t>(now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35" dirty="0">
                <a:solidFill>
                  <a:srgbClr val="FFFFFF"/>
                </a:solidFill>
                <a:latin typeface="Calibri"/>
                <a:cs typeface="Calibri"/>
              </a:rPr>
              <a:t>open-  </a:t>
            </a:r>
            <a:r>
              <a:rPr sz="4650" spc="265" dirty="0">
                <a:solidFill>
                  <a:srgbClr val="FFFFFF"/>
                </a:solidFill>
                <a:latin typeface="Calibri"/>
                <a:cs typeface="Calibri"/>
              </a:rPr>
              <a:t>source)</a:t>
            </a:r>
            <a:endParaRPr sz="4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407" y="208031"/>
            <a:ext cx="964565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84" dirty="0"/>
              <a:t>Why</a:t>
            </a:r>
            <a:r>
              <a:rPr spc="-1370" dirty="0"/>
              <a:t> </a:t>
            </a:r>
            <a:r>
              <a:rPr spc="170" dirty="0"/>
              <a:t>TensorFlow?</a:t>
            </a:r>
          </a:p>
        </p:txBody>
      </p:sp>
      <p:sp>
        <p:nvSpPr>
          <p:cNvPr id="3" name="object 3"/>
          <p:cNvSpPr/>
          <p:nvPr/>
        </p:nvSpPr>
        <p:spPr>
          <a:xfrm>
            <a:off x="15522491" y="0"/>
            <a:ext cx="2981086" cy="2495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78405" y="2570602"/>
            <a:ext cx="15147287" cy="4983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11234" y="7820517"/>
            <a:ext cx="456565" cy="2072005"/>
          </a:xfrm>
          <a:custGeom>
            <a:avLst/>
            <a:gdLst/>
            <a:ahLst/>
            <a:cxnLst/>
            <a:rect l="l" t="t" r="r" b="b"/>
            <a:pathLst>
              <a:path w="456564" h="2072004">
                <a:moveTo>
                  <a:pt x="0" y="0"/>
                </a:moveTo>
                <a:lnTo>
                  <a:pt x="4695" y="69644"/>
                </a:lnTo>
                <a:lnTo>
                  <a:pt x="9089" y="128344"/>
                </a:lnTo>
                <a:lnTo>
                  <a:pt x="13814" y="186551"/>
                </a:lnTo>
                <a:lnTo>
                  <a:pt x="18869" y="244264"/>
                </a:lnTo>
                <a:lnTo>
                  <a:pt x="24256" y="301484"/>
                </a:lnTo>
                <a:lnTo>
                  <a:pt x="29974" y="358211"/>
                </a:lnTo>
                <a:lnTo>
                  <a:pt x="36023" y="414444"/>
                </a:lnTo>
                <a:lnTo>
                  <a:pt x="42403" y="470184"/>
                </a:lnTo>
                <a:lnTo>
                  <a:pt x="49114" y="525431"/>
                </a:lnTo>
                <a:lnTo>
                  <a:pt x="56155" y="580185"/>
                </a:lnTo>
                <a:lnTo>
                  <a:pt x="63528" y="634445"/>
                </a:lnTo>
                <a:lnTo>
                  <a:pt x="71232" y="688212"/>
                </a:lnTo>
                <a:lnTo>
                  <a:pt x="79266" y="741486"/>
                </a:lnTo>
                <a:lnTo>
                  <a:pt x="87632" y="794266"/>
                </a:lnTo>
                <a:lnTo>
                  <a:pt x="96329" y="846553"/>
                </a:lnTo>
                <a:lnTo>
                  <a:pt x="105356" y="898347"/>
                </a:lnTo>
                <a:lnTo>
                  <a:pt x="114715" y="949648"/>
                </a:lnTo>
                <a:lnTo>
                  <a:pt x="124404" y="1000455"/>
                </a:lnTo>
                <a:lnTo>
                  <a:pt x="134425" y="1050769"/>
                </a:lnTo>
                <a:lnTo>
                  <a:pt x="144776" y="1100590"/>
                </a:lnTo>
                <a:lnTo>
                  <a:pt x="155459" y="1149918"/>
                </a:lnTo>
                <a:lnTo>
                  <a:pt x="166472" y="1198752"/>
                </a:lnTo>
                <a:lnTo>
                  <a:pt x="177817" y="1247093"/>
                </a:lnTo>
                <a:lnTo>
                  <a:pt x="189492" y="1294940"/>
                </a:lnTo>
                <a:lnTo>
                  <a:pt x="201498" y="1342295"/>
                </a:lnTo>
                <a:lnTo>
                  <a:pt x="213836" y="1389156"/>
                </a:lnTo>
                <a:lnTo>
                  <a:pt x="226504" y="1435524"/>
                </a:lnTo>
                <a:lnTo>
                  <a:pt x="239503" y="1481398"/>
                </a:lnTo>
                <a:lnTo>
                  <a:pt x="252833" y="1526780"/>
                </a:lnTo>
                <a:lnTo>
                  <a:pt x="266495" y="1571668"/>
                </a:lnTo>
                <a:lnTo>
                  <a:pt x="280487" y="1616062"/>
                </a:lnTo>
                <a:lnTo>
                  <a:pt x="294810" y="1659964"/>
                </a:lnTo>
                <a:lnTo>
                  <a:pt x="309464" y="1703372"/>
                </a:lnTo>
                <a:lnTo>
                  <a:pt x="324449" y="1746287"/>
                </a:lnTo>
                <a:lnTo>
                  <a:pt x="339765" y="1788709"/>
                </a:lnTo>
                <a:lnTo>
                  <a:pt x="355412" y="1830637"/>
                </a:lnTo>
                <a:lnTo>
                  <a:pt x="371390" y="1872072"/>
                </a:lnTo>
                <a:lnTo>
                  <a:pt x="387699" y="1913014"/>
                </a:lnTo>
                <a:lnTo>
                  <a:pt x="404339" y="1953462"/>
                </a:lnTo>
                <a:lnTo>
                  <a:pt x="421310" y="1993418"/>
                </a:lnTo>
                <a:lnTo>
                  <a:pt x="438612" y="2032880"/>
                </a:lnTo>
                <a:lnTo>
                  <a:pt x="456245" y="2071848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1698" y="7730632"/>
            <a:ext cx="100965" cy="103505"/>
          </a:xfrm>
          <a:custGeom>
            <a:avLst/>
            <a:gdLst/>
            <a:ahLst/>
            <a:cxnLst/>
            <a:rect l="l" t="t" r="r" b="b"/>
            <a:pathLst>
              <a:path w="100964" h="103504">
                <a:moveTo>
                  <a:pt x="44099" y="0"/>
                </a:moveTo>
                <a:lnTo>
                  <a:pt x="0" y="103370"/>
                </a:lnTo>
                <a:lnTo>
                  <a:pt x="100337" y="97302"/>
                </a:lnTo>
                <a:lnTo>
                  <a:pt x="440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05444" y="7653908"/>
            <a:ext cx="14098269" cy="27787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94360" algn="ctr">
              <a:lnSpc>
                <a:spcPct val="100000"/>
              </a:lnSpc>
              <a:spcBef>
                <a:spcPts val="114"/>
              </a:spcBef>
            </a:pPr>
            <a:r>
              <a:rPr sz="3200" b="1" spc="240" dirty="0">
                <a:solidFill>
                  <a:srgbClr val="FFFFFF"/>
                </a:solidFill>
                <a:latin typeface="Calibri"/>
                <a:cs typeface="Calibri"/>
              </a:rPr>
              <a:t>Source:</a:t>
            </a:r>
            <a:r>
              <a:rPr sz="3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u="heavy" spc="1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TensorFlow.org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2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585"/>
              </a:spcBef>
            </a:pPr>
            <a:r>
              <a:rPr sz="3200" spc="22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Calibri"/>
                <a:cs typeface="Calibri"/>
              </a:rPr>
              <a:t>little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Calibri"/>
                <a:cs typeface="Calibri"/>
              </a:rPr>
              <a:t>bit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2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25" dirty="0">
                <a:solidFill>
                  <a:srgbClr val="FFFFFF"/>
                </a:solidFill>
                <a:latin typeface="Calibri"/>
                <a:cs typeface="Calibri"/>
              </a:rPr>
              <a:t>this…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25"/>
              </a:spcBef>
            </a:pPr>
            <a:r>
              <a:rPr sz="3200" spc="23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65" dirty="0">
                <a:solidFill>
                  <a:srgbClr val="FFFFFF"/>
                </a:solidFill>
                <a:latin typeface="Calibri"/>
                <a:cs typeface="Calibri"/>
              </a:rPr>
              <a:t>we’ll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9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29" dirty="0">
                <a:solidFill>
                  <a:srgbClr val="FFFFFF"/>
                </a:solidFill>
                <a:latin typeface="Calibri"/>
                <a:cs typeface="Calibri"/>
              </a:rPr>
              <a:t>doing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40" dirty="0">
                <a:solidFill>
                  <a:srgbClr val="FFFFFF"/>
                </a:solidFill>
                <a:latin typeface="Calibri"/>
                <a:cs typeface="Calibri"/>
              </a:rPr>
              <a:t>(lots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of)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019583" y="7852147"/>
            <a:ext cx="347345" cy="1244600"/>
          </a:xfrm>
          <a:custGeom>
            <a:avLst/>
            <a:gdLst/>
            <a:ahLst/>
            <a:cxnLst/>
            <a:rect l="l" t="t" r="r" b="b"/>
            <a:pathLst>
              <a:path w="347344" h="1244600">
                <a:moveTo>
                  <a:pt x="346966" y="0"/>
                </a:moveTo>
                <a:lnTo>
                  <a:pt x="347232" y="10467"/>
                </a:lnTo>
                <a:lnTo>
                  <a:pt x="347204" y="66415"/>
                </a:lnTo>
                <a:lnTo>
                  <a:pt x="346109" y="121683"/>
                </a:lnTo>
                <a:lnTo>
                  <a:pt x="343949" y="176273"/>
                </a:lnTo>
                <a:lnTo>
                  <a:pt x="340722" y="230183"/>
                </a:lnTo>
                <a:lnTo>
                  <a:pt x="336429" y="283415"/>
                </a:lnTo>
                <a:lnTo>
                  <a:pt x="331070" y="335967"/>
                </a:lnTo>
                <a:lnTo>
                  <a:pt x="324645" y="387841"/>
                </a:lnTo>
                <a:lnTo>
                  <a:pt x="317153" y="439036"/>
                </a:lnTo>
                <a:lnTo>
                  <a:pt x="308596" y="489551"/>
                </a:lnTo>
                <a:lnTo>
                  <a:pt x="298972" y="539388"/>
                </a:lnTo>
                <a:lnTo>
                  <a:pt x="288282" y="588545"/>
                </a:lnTo>
                <a:lnTo>
                  <a:pt x="276527" y="637024"/>
                </a:lnTo>
                <a:lnTo>
                  <a:pt x="263705" y="684824"/>
                </a:lnTo>
                <a:lnTo>
                  <a:pt x="249816" y="731944"/>
                </a:lnTo>
                <a:lnTo>
                  <a:pt x="234862" y="778386"/>
                </a:lnTo>
                <a:lnTo>
                  <a:pt x="218842" y="824149"/>
                </a:lnTo>
                <a:lnTo>
                  <a:pt x="201755" y="869233"/>
                </a:lnTo>
                <a:lnTo>
                  <a:pt x="183602" y="913637"/>
                </a:lnTo>
                <a:lnTo>
                  <a:pt x="164383" y="957363"/>
                </a:lnTo>
                <a:lnTo>
                  <a:pt x="144098" y="1000410"/>
                </a:lnTo>
                <a:lnTo>
                  <a:pt x="122747" y="1042778"/>
                </a:lnTo>
                <a:lnTo>
                  <a:pt x="100330" y="1084466"/>
                </a:lnTo>
                <a:lnTo>
                  <a:pt x="76847" y="1125476"/>
                </a:lnTo>
                <a:lnTo>
                  <a:pt x="52297" y="1165807"/>
                </a:lnTo>
                <a:lnTo>
                  <a:pt x="26681" y="1205459"/>
                </a:lnTo>
                <a:lnTo>
                  <a:pt x="0" y="1244432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316570" y="7762126"/>
            <a:ext cx="100965" cy="102235"/>
          </a:xfrm>
          <a:custGeom>
            <a:avLst/>
            <a:gdLst/>
            <a:ahLst/>
            <a:cxnLst/>
            <a:rect l="l" t="t" r="r" b="b"/>
            <a:pathLst>
              <a:path w="100965" h="102234">
                <a:moveTo>
                  <a:pt x="47694" y="0"/>
                </a:moveTo>
                <a:lnTo>
                  <a:pt x="0" y="101765"/>
                </a:lnTo>
                <a:lnTo>
                  <a:pt x="100489" y="99210"/>
                </a:lnTo>
                <a:lnTo>
                  <a:pt x="476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407" y="208031"/>
            <a:ext cx="964565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84" dirty="0"/>
              <a:t>Why</a:t>
            </a:r>
            <a:r>
              <a:rPr spc="-1370" dirty="0"/>
              <a:t> </a:t>
            </a:r>
            <a:r>
              <a:rPr spc="170" dirty="0"/>
              <a:t>TensorFlow?</a:t>
            </a:r>
          </a:p>
        </p:txBody>
      </p:sp>
      <p:sp>
        <p:nvSpPr>
          <p:cNvPr id="3" name="object 3"/>
          <p:cNvSpPr/>
          <p:nvPr/>
        </p:nvSpPr>
        <p:spPr>
          <a:xfrm>
            <a:off x="15522491" y="0"/>
            <a:ext cx="2981086" cy="2495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2330" y="3467015"/>
            <a:ext cx="10979435" cy="4374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15916" y="7968035"/>
            <a:ext cx="4873625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1" spc="240" dirty="0">
                <a:solidFill>
                  <a:srgbClr val="FFFFFF"/>
                </a:solidFill>
                <a:latin typeface="Calibri"/>
                <a:cs typeface="Calibri"/>
              </a:rPr>
              <a:t>Source: </a:t>
            </a:r>
            <a:r>
              <a:rPr sz="3200" u="heavy" spc="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@fchollet</a:t>
            </a:r>
            <a:r>
              <a:rPr sz="3200" u="heavy" spc="-3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u="heavy" spc="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Twitter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5275" y="208031"/>
            <a:ext cx="1098550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90" dirty="0"/>
              <a:t>What</a:t>
            </a:r>
            <a:r>
              <a:rPr spc="-1335" dirty="0"/>
              <a:t> </a:t>
            </a:r>
            <a:r>
              <a:rPr spc="120" dirty="0"/>
              <a:t>is</a:t>
            </a:r>
            <a:r>
              <a:rPr spc="-1330" dirty="0"/>
              <a:t> </a:t>
            </a:r>
            <a:r>
              <a:rPr spc="290" dirty="0"/>
              <a:t>a</a:t>
            </a:r>
            <a:r>
              <a:rPr spc="-1335" dirty="0"/>
              <a:t> </a:t>
            </a:r>
            <a:r>
              <a:rPr spc="345" dirty="0"/>
              <a:t>GPU/TPU?</a:t>
            </a:r>
          </a:p>
        </p:txBody>
      </p:sp>
      <p:sp>
        <p:nvSpPr>
          <p:cNvPr id="3" name="object 3"/>
          <p:cNvSpPr/>
          <p:nvPr/>
        </p:nvSpPr>
        <p:spPr>
          <a:xfrm>
            <a:off x="1898993" y="2114464"/>
            <a:ext cx="7186915" cy="4042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0800" y="7146952"/>
            <a:ext cx="8523300" cy="3141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73978" y="10526038"/>
            <a:ext cx="60369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270" dirty="0">
                <a:solidFill>
                  <a:srgbClr val="FFFFFF"/>
                </a:solidFill>
                <a:latin typeface="Calibri"/>
                <a:cs typeface="Calibri"/>
              </a:rPr>
              <a:t>GPU</a:t>
            </a:r>
            <a:r>
              <a:rPr sz="3300" b="1" spc="-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185" dirty="0">
                <a:solidFill>
                  <a:srgbClr val="FFFFFF"/>
                </a:solidFill>
                <a:latin typeface="Calibri"/>
                <a:cs typeface="Calibri"/>
              </a:rPr>
              <a:t>(Graphics</a:t>
            </a:r>
            <a:r>
              <a:rPr sz="3300" b="1" spc="-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04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r>
              <a:rPr sz="3300" b="1" spc="-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105" dirty="0">
                <a:solidFill>
                  <a:srgbClr val="FFFFFF"/>
                </a:solidFill>
                <a:latin typeface="Calibri"/>
                <a:cs typeface="Calibri"/>
              </a:rPr>
              <a:t>Unit)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78861" y="3147029"/>
            <a:ext cx="8641648" cy="5014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124354" y="8434053"/>
            <a:ext cx="55511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250" dirty="0">
                <a:solidFill>
                  <a:srgbClr val="FFFFFF"/>
                </a:solidFill>
                <a:latin typeface="Calibri"/>
                <a:cs typeface="Calibri"/>
              </a:rPr>
              <a:t>TPU</a:t>
            </a:r>
            <a:r>
              <a:rPr sz="330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145" dirty="0">
                <a:solidFill>
                  <a:srgbClr val="FFFFFF"/>
                </a:solidFill>
                <a:latin typeface="Calibri"/>
                <a:cs typeface="Calibri"/>
              </a:rPr>
              <a:t>(Tensor</a:t>
            </a:r>
            <a:r>
              <a:rPr sz="3300" b="1" spc="-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04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r>
              <a:rPr sz="330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105" dirty="0">
                <a:solidFill>
                  <a:srgbClr val="FFFFFF"/>
                </a:solidFill>
                <a:latin typeface="Calibri"/>
                <a:cs typeface="Calibri"/>
              </a:rPr>
              <a:t>Unit)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1041019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30" dirty="0"/>
              <a:t>“What</a:t>
            </a:r>
            <a:r>
              <a:rPr spc="-1335" dirty="0"/>
              <a:t> </a:t>
            </a:r>
            <a:r>
              <a:rPr spc="120" dirty="0"/>
              <a:t>is</a:t>
            </a:r>
            <a:r>
              <a:rPr spc="-1330" dirty="0"/>
              <a:t> </a:t>
            </a:r>
            <a:r>
              <a:rPr spc="290" dirty="0"/>
              <a:t>a</a:t>
            </a:r>
            <a:r>
              <a:rPr spc="-1330" dirty="0"/>
              <a:t> </a:t>
            </a:r>
            <a:r>
              <a:rPr spc="330" dirty="0"/>
              <a:t>tensor?”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61949" y="4836724"/>
            <a:ext cx="4872990" cy="2275205"/>
          </a:xfrm>
          <a:custGeom>
            <a:avLst/>
            <a:gdLst/>
            <a:ahLst/>
            <a:cxnLst/>
            <a:rect l="l" t="t" r="r" b="b"/>
            <a:pathLst>
              <a:path w="4872990" h="2275204">
                <a:moveTo>
                  <a:pt x="4561316" y="0"/>
                </a:moveTo>
                <a:lnTo>
                  <a:pt x="311508" y="0"/>
                </a:lnTo>
                <a:lnTo>
                  <a:pt x="249520" y="238"/>
                </a:lnTo>
                <a:lnTo>
                  <a:pt x="199530" y="1908"/>
                </a:lnTo>
                <a:lnTo>
                  <a:pt x="159823" y="6439"/>
                </a:lnTo>
                <a:lnTo>
                  <a:pt x="91425" y="33667"/>
                </a:lnTo>
                <a:lnTo>
                  <a:pt x="59403" y="59401"/>
                </a:lnTo>
                <a:lnTo>
                  <a:pt x="33668" y="91422"/>
                </a:lnTo>
                <a:lnTo>
                  <a:pt x="15266" y="128682"/>
                </a:lnTo>
                <a:lnTo>
                  <a:pt x="1908" y="199527"/>
                </a:lnTo>
                <a:lnTo>
                  <a:pt x="238" y="249517"/>
                </a:lnTo>
                <a:lnTo>
                  <a:pt x="0" y="311505"/>
                </a:lnTo>
                <a:lnTo>
                  <a:pt x="0" y="1963703"/>
                </a:lnTo>
                <a:lnTo>
                  <a:pt x="238" y="2025691"/>
                </a:lnTo>
                <a:lnTo>
                  <a:pt x="1908" y="2075681"/>
                </a:lnTo>
                <a:lnTo>
                  <a:pt x="6440" y="2115388"/>
                </a:lnTo>
                <a:lnTo>
                  <a:pt x="33668" y="2183787"/>
                </a:lnTo>
                <a:lnTo>
                  <a:pt x="59403" y="2215807"/>
                </a:lnTo>
                <a:lnTo>
                  <a:pt x="91425" y="2241541"/>
                </a:lnTo>
                <a:lnTo>
                  <a:pt x="128687" y="2259944"/>
                </a:lnTo>
                <a:lnTo>
                  <a:pt x="199530" y="2273301"/>
                </a:lnTo>
                <a:lnTo>
                  <a:pt x="249520" y="2274970"/>
                </a:lnTo>
                <a:lnTo>
                  <a:pt x="311508" y="2275209"/>
                </a:lnTo>
                <a:lnTo>
                  <a:pt x="4561316" y="2275209"/>
                </a:lnTo>
                <a:lnTo>
                  <a:pt x="4623304" y="2274970"/>
                </a:lnTo>
                <a:lnTo>
                  <a:pt x="4673294" y="2273301"/>
                </a:lnTo>
                <a:lnTo>
                  <a:pt x="4713001" y="2268769"/>
                </a:lnTo>
                <a:lnTo>
                  <a:pt x="4781399" y="2241541"/>
                </a:lnTo>
                <a:lnTo>
                  <a:pt x="4813421" y="2215807"/>
                </a:lnTo>
                <a:lnTo>
                  <a:pt x="4839156" y="2183787"/>
                </a:lnTo>
                <a:lnTo>
                  <a:pt x="4857558" y="2146526"/>
                </a:lnTo>
                <a:lnTo>
                  <a:pt x="4870917" y="2075681"/>
                </a:lnTo>
                <a:lnTo>
                  <a:pt x="4872586" y="2025691"/>
                </a:lnTo>
                <a:lnTo>
                  <a:pt x="4872825" y="1963703"/>
                </a:lnTo>
                <a:lnTo>
                  <a:pt x="4872825" y="311505"/>
                </a:lnTo>
                <a:lnTo>
                  <a:pt x="4872586" y="249517"/>
                </a:lnTo>
                <a:lnTo>
                  <a:pt x="4870917" y="199527"/>
                </a:lnTo>
                <a:lnTo>
                  <a:pt x="4866384" y="159820"/>
                </a:lnTo>
                <a:lnTo>
                  <a:pt x="4839156" y="91422"/>
                </a:lnTo>
                <a:lnTo>
                  <a:pt x="4813421" y="59401"/>
                </a:lnTo>
                <a:lnTo>
                  <a:pt x="4781399" y="33667"/>
                </a:lnTo>
                <a:lnTo>
                  <a:pt x="4744138" y="15264"/>
                </a:lnTo>
                <a:lnTo>
                  <a:pt x="4673294" y="1908"/>
                </a:lnTo>
                <a:lnTo>
                  <a:pt x="4623304" y="238"/>
                </a:lnTo>
                <a:lnTo>
                  <a:pt x="4561316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61437" y="4991720"/>
            <a:ext cx="3380104" cy="2145030"/>
          </a:xfrm>
          <a:custGeom>
            <a:avLst/>
            <a:gdLst/>
            <a:ahLst/>
            <a:cxnLst/>
            <a:rect l="l" t="t" r="r" b="b"/>
            <a:pathLst>
              <a:path w="3380104" h="2145029">
                <a:moveTo>
                  <a:pt x="3049757" y="0"/>
                </a:moveTo>
                <a:lnTo>
                  <a:pt x="330014" y="0"/>
                </a:lnTo>
                <a:lnTo>
                  <a:pt x="264342" y="252"/>
                </a:lnTo>
                <a:lnTo>
                  <a:pt x="211382" y="2021"/>
                </a:lnTo>
                <a:lnTo>
                  <a:pt x="169315" y="6822"/>
                </a:lnTo>
                <a:lnTo>
                  <a:pt x="96854" y="35668"/>
                </a:lnTo>
                <a:lnTo>
                  <a:pt x="62931" y="62931"/>
                </a:lnTo>
                <a:lnTo>
                  <a:pt x="35668" y="96854"/>
                </a:lnTo>
                <a:lnTo>
                  <a:pt x="16172" y="136329"/>
                </a:lnTo>
                <a:lnTo>
                  <a:pt x="2021" y="211382"/>
                </a:lnTo>
                <a:lnTo>
                  <a:pt x="252" y="264342"/>
                </a:lnTo>
                <a:lnTo>
                  <a:pt x="0" y="330014"/>
                </a:lnTo>
                <a:lnTo>
                  <a:pt x="0" y="1814725"/>
                </a:lnTo>
                <a:lnTo>
                  <a:pt x="252" y="1880396"/>
                </a:lnTo>
                <a:lnTo>
                  <a:pt x="2021" y="1933357"/>
                </a:lnTo>
                <a:lnTo>
                  <a:pt x="6822" y="1975423"/>
                </a:lnTo>
                <a:lnTo>
                  <a:pt x="35668" y="2047885"/>
                </a:lnTo>
                <a:lnTo>
                  <a:pt x="62931" y="2081808"/>
                </a:lnTo>
                <a:lnTo>
                  <a:pt x="96854" y="2109071"/>
                </a:lnTo>
                <a:lnTo>
                  <a:pt x="136328" y="2128567"/>
                </a:lnTo>
                <a:lnTo>
                  <a:pt x="211382" y="2142718"/>
                </a:lnTo>
                <a:lnTo>
                  <a:pt x="264342" y="2144487"/>
                </a:lnTo>
                <a:lnTo>
                  <a:pt x="330014" y="2144739"/>
                </a:lnTo>
                <a:lnTo>
                  <a:pt x="3049757" y="2144739"/>
                </a:lnTo>
                <a:lnTo>
                  <a:pt x="3115428" y="2144487"/>
                </a:lnTo>
                <a:lnTo>
                  <a:pt x="3168388" y="2142718"/>
                </a:lnTo>
                <a:lnTo>
                  <a:pt x="3210454" y="2137917"/>
                </a:lnTo>
                <a:lnTo>
                  <a:pt x="3282916" y="2109071"/>
                </a:lnTo>
                <a:lnTo>
                  <a:pt x="3316839" y="2081808"/>
                </a:lnTo>
                <a:lnTo>
                  <a:pt x="3344102" y="2047885"/>
                </a:lnTo>
                <a:lnTo>
                  <a:pt x="3363599" y="2008410"/>
                </a:lnTo>
                <a:lnTo>
                  <a:pt x="3377749" y="1933357"/>
                </a:lnTo>
                <a:lnTo>
                  <a:pt x="3379518" y="1880396"/>
                </a:lnTo>
                <a:lnTo>
                  <a:pt x="3379771" y="1814725"/>
                </a:lnTo>
                <a:lnTo>
                  <a:pt x="3379771" y="330014"/>
                </a:lnTo>
                <a:lnTo>
                  <a:pt x="3379518" y="264342"/>
                </a:lnTo>
                <a:lnTo>
                  <a:pt x="3377749" y="211382"/>
                </a:lnTo>
                <a:lnTo>
                  <a:pt x="3372948" y="169316"/>
                </a:lnTo>
                <a:lnTo>
                  <a:pt x="3344102" y="96854"/>
                </a:lnTo>
                <a:lnTo>
                  <a:pt x="3316839" y="62931"/>
                </a:lnTo>
                <a:lnTo>
                  <a:pt x="3282916" y="35668"/>
                </a:lnTo>
                <a:lnTo>
                  <a:pt x="3243441" y="16172"/>
                </a:lnTo>
                <a:lnTo>
                  <a:pt x="3168388" y="2021"/>
                </a:lnTo>
                <a:lnTo>
                  <a:pt x="3115428" y="252"/>
                </a:lnTo>
                <a:lnTo>
                  <a:pt x="3049757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01503" y="346504"/>
            <a:ext cx="912558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5" dirty="0"/>
              <a:t>Neural</a:t>
            </a:r>
            <a:r>
              <a:rPr spc="-1380" dirty="0"/>
              <a:t> </a:t>
            </a:r>
            <a:r>
              <a:rPr spc="380" dirty="0"/>
              <a:t>Networks</a:t>
            </a:r>
          </a:p>
        </p:txBody>
      </p:sp>
      <p:sp>
        <p:nvSpPr>
          <p:cNvPr id="5" name="object 5"/>
          <p:cNvSpPr/>
          <p:nvPr/>
        </p:nvSpPr>
        <p:spPr>
          <a:xfrm>
            <a:off x="810269" y="1468336"/>
            <a:ext cx="2068940" cy="2068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14409" y="2415071"/>
            <a:ext cx="1364257" cy="13642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8125" y="2938329"/>
            <a:ext cx="1364257" cy="13642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96979" y="4059489"/>
            <a:ext cx="4009203" cy="40092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867540" y="5148859"/>
          <a:ext cx="13304520" cy="1889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6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58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16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8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73490">
                <a:tc>
                  <a:txBody>
                    <a:bodyPr/>
                    <a:lstStyle/>
                    <a:p>
                      <a:pPr marL="56642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[[116,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78,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15],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3323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[[0.983,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0.004,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0.013],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18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2850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50" u="heavy" spc="-58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50" spc="-36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[117,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43,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96],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tabLst>
                          <a:tab pos="409575" algn="l"/>
                        </a:tabLst>
                      </a:pPr>
                      <a:r>
                        <a:rPr sz="2850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  <a:cs typeface="Courier New"/>
                        </a:rPr>
                        <a:t> 	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888489">
                        <a:lnSpc>
                          <a:spcPct val="100000"/>
                        </a:lnSpc>
                      </a:pPr>
                      <a:r>
                        <a:rPr sz="2850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50" u="heavy" spc="-58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50" spc="-108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[0.110,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0.889,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0.001],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63220" algn="l"/>
                        </a:tabLst>
                      </a:pPr>
                      <a:r>
                        <a:rPr sz="2850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/>
                          <a:cs typeface="Courier New"/>
                        </a:rPr>
                        <a:t> 	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189">
                <a:tc>
                  <a:txBody>
                    <a:bodyPr/>
                    <a:lstStyle/>
                    <a:p>
                      <a:pPr marL="566420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[125,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87,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23],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332355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[0.023,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0.027,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0.985],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490">
                <a:tc>
                  <a:txBody>
                    <a:bodyPr/>
                    <a:lstStyle/>
                    <a:p>
                      <a:pPr marL="566420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…,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332355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…,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434358" y="7231769"/>
            <a:ext cx="3428074" cy="3428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4358" y="4722311"/>
            <a:ext cx="3428074" cy="28225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155" dirty="0">
                <a:solidFill>
                  <a:srgbClr val="FFFFFF"/>
                </a:solidFill>
                <a:latin typeface="Calibri"/>
                <a:cs typeface="Calibri"/>
              </a:rPr>
              <a:t>Inputs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82215" y="10075789"/>
            <a:ext cx="198755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sz="3300" b="1" spc="125" dirty="0">
                <a:solidFill>
                  <a:srgbClr val="FFFFFF"/>
                </a:solidFill>
                <a:latin typeface="Calibri"/>
                <a:cs typeface="Calibri"/>
              </a:rPr>
              <a:t>Numerical  </a:t>
            </a:r>
            <a:r>
              <a:rPr sz="3300" b="1" spc="215" dirty="0">
                <a:solidFill>
                  <a:srgbClr val="FFFFFF"/>
                </a:solidFill>
                <a:latin typeface="Calibri"/>
                <a:cs typeface="Calibri"/>
              </a:rPr>
              <a:t>encoding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01505" y="9696098"/>
            <a:ext cx="5212715" cy="13239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43330" marR="1227455" algn="ctr">
              <a:lnSpc>
                <a:spcPts val="3229"/>
              </a:lnSpc>
              <a:spcBef>
                <a:spcPts val="650"/>
              </a:spcBef>
            </a:pPr>
            <a:r>
              <a:rPr sz="3100" b="1" spc="195" dirty="0">
                <a:solidFill>
                  <a:srgbClr val="FFFFFF"/>
                </a:solidFill>
                <a:latin typeface="Calibri"/>
                <a:cs typeface="Calibri"/>
              </a:rPr>
              <a:t>Learns  </a:t>
            </a:r>
            <a:r>
              <a:rPr sz="3100" b="1" spc="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100" b="1" spc="18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27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3100" b="1" spc="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100" b="1" spc="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23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100" b="1" spc="2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8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3100" b="1" spc="2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100" b="1" spc="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100" b="1" spc="229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100" b="1" spc="-4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100" b="1" spc="2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100" b="1" spc="19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3100">
              <a:latin typeface="Calibri"/>
              <a:cs typeface="Calibri"/>
            </a:endParaRPr>
          </a:p>
          <a:p>
            <a:pPr algn="ctr">
              <a:lnSpc>
                <a:spcPts val="3210"/>
              </a:lnSpc>
            </a:pPr>
            <a:r>
              <a:rPr sz="3100" b="1" spc="165" dirty="0">
                <a:solidFill>
                  <a:srgbClr val="FFFFFF"/>
                </a:solidFill>
                <a:latin typeface="Calibri"/>
                <a:cs typeface="Calibri"/>
              </a:rPr>
              <a:t>(patterns/features/weights)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843306" y="10075789"/>
            <a:ext cx="300101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sz="3300" b="1" spc="155" dirty="0">
                <a:solidFill>
                  <a:srgbClr val="FFFFFF"/>
                </a:solidFill>
                <a:latin typeface="Calibri"/>
                <a:cs typeface="Calibri"/>
              </a:rPr>
              <a:t>Representation  </a:t>
            </a:r>
            <a:r>
              <a:rPr sz="3300" b="1" spc="195" dirty="0">
                <a:solidFill>
                  <a:srgbClr val="FFFFFF"/>
                </a:solidFill>
                <a:latin typeface="Calibri"/>
                <a:cs typeface="Calibri"/>
              </a:rPr>
              <a:t>outputs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483489" y="10295678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225" dirty="0">
                <a:solidFill>
                  <a:srgbClr val="FFFFFF"/>
                </a:solidFill>
                <a:latin typeface="Calibri"/>
                <a:cs typeface="Calibri"/>
              </a:rPr>
              <a:t>Outputs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 rot="21060000">
            <a:off x="16632544" y="1631884"/>
            <a:ext cx="200911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0"/>
              </a:lnSpc>
            </a:pPr>
            <a:r>
              <a:rPr sz="2450" b="1" spc="60" dirty="0">
                <a:solidFill>
                  <a:srgbClr val="FFFFFF"/>
                </a:solidFill>
                <a:latin typeface="Arial"/>
                <a:cs typeface="Arial"/>
              </a:rPr>
              <a:t>(a </a:t>
            </a:r>
            <a:r>
              <a:rPr sz="3675" b="1" spc="-7" baseline="1133" dirty="0">
                <a:solidFill>
                  <a:srgbClr val="FFFFFF"/>
                </a:solidFill>
                <a:latin typeface="Arial"/>
                <a:cs typeface="Arial"/>
              </a:rPr>
              <a:t>human</a:t>
            </a:r>
            <a:r>
              <a:rPr sz="3675" b="1" spc="-525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12" baseline="453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endParaRPr sz="3675" baseline="4535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 rot="21060000">
            <a:off x="16437884" y="1984250"/>
            <a:ext cx="2522827" cy="311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55"/>
              </a:lnSpc>
            </a:pP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sz="245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54" baseline="5668" dirty="0">
                <a:solidFill>
                  <a:srgbClr val="FFFFFF"/>
                </a:solidFill>
                <a:latin typeface="Arial"/>
                <a:cs typeface="Arial"/>
              </a:rPr>
              <a:t>these)</a:t>
            </a:r>
            <a:endParaRPr sz="3675" baseline="5668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387575" y="2382041"/>
            <a:ext cx="1838325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sz="3300" spc="105" dirty="0">
                <a:solidFill>
                  <a:srgbClr val="FFFFFF"/>
                </a:solidFill>
                <a:latin typeface="Calibri"/>
                <a:cs typeface="Calibri"/>
              </a:rPr>
              <a:t>Ramen,  </a:t>
            </a:r>
            <a:r>
              <a:rPr sz="3300" spc="210" dirty="0">
                <a:solidFill>
                  <a:srgbClr val="FFFFFF"/>
                </a:solidFill>
                <a:latin typeface="Calibri"/>
                <a:cs typeface="Calibri"/>
              </a:rPr>
              <a:t>Spaghe</a:t>
            </a:r>
            <a:r>
              <a:rPr sz="3300" spc="75" dirty="0">
                <a:solidFill>
                  <a:srgbClr val="FFFFFF"/>
                </a:solidFill>
                <a:latin typeface="Calibri"/>
                <a:cs typeface="Calibri"/>
              </a:rPr>
              <a:t>tti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311191" y="5686500"/>
            <a:ext cx="23749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65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3300" spc="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0" spc="-5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05" dirty="0">
                <a:solidFill>
                  <a:srgbClr val="FFFFFF"/>
                </a:solidFill>
                <a:latin typeface="Calibri"/>
                <a:cs typeface="Calibri"/>
              </a:rPr>
              <a:t>diaster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011629" y="7966892"/>
            <a:ext cx="2597785" cy="124396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 algn="ctr">
              <a:lnSpc>
                <a:spcPts val="3030"/>
              </a:lnSpc>
              <a:spcBef>
                <a:spcPts val="610"/>
              </a:spcBef>
            </a:pPr>
            <a:r>
              <a:rPr sz="2900" spc="130" dirty="0">
                <a:solidFill>
                  <a:srgbClr val="FFFFFF"/>
                </a:solidFill>
                <a:latin typeface="Calibri"/>
                <a:cs typeface="Calibri"/>
              </a:rPr>
              <a:t>“Hey </a:t>
            </a:r>
            <a:r>
              <a:rPr sz="2900" spc="10" dirty="0">
                <a:solidFill>
                  <a:srgbClr val="FFFFFF"/>
                </a:solidFill>
                <a:latin typeface="Calibri"/>
                <a:cs typeface="Calibri"/>
              </a:rPr>
              <a:t>Siri,</a:t>
            </a:r>
            <a:r>
              <a:rPr sz="29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Calibri"/>
                <a:cs typeface="Calibri"/>
              </a:rPr>
              <a:t>what’s  </a:t>
            </a:r>
            <a:r>
              <a:rPr sz="2900" spc="16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900" spc="125" dirty="0">
                <a:solidFill>
                  <a:srgbClr val="FFFFFF"/>
                </a:solidFill>
                <a:latin typeface="Calibri"/>
                <a:cs typeface="Calibri"/>
              </a:rPr>
              <a:t>weather  </a:t>
            </a:r>
            <a:r>
              <a:rPr sz="2900" spc="130" dirty="0">
                <a:solidFill>
                  <a:srgbClr val="FFFFFF"/>
                </a:solidFill>
                <a:latin typeface="Calibri"/>
                <a:cs typeface="Calibri"/>
              </a:rPr>
              <a:t>today?”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49784" y="3803049"/>
            <a:ext cx="1125855" cy="1125855"/>
          </a:xfrm>
          <a:custGeom>
            <a:avLst/>
            <a:gdLst/>
            <a:ahLst/>
            <a:cxnLst/>
            <a:rect l="l" t="t" r="r" b="b"/>
            <a:pathLst>
              <a:path w="1125854" h="1125854">
                <a:moveTo>
                  <a:pt x="0" y="0"/>
                </a:moveTo>
                <a:lnTo>
                  <a:pt x="1117867" y="1117867"/>
                </a:lnTo>
                <a:lnTo>
                  <a:pt x="1125271" y="1125271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2111" y="4885376"/>
            <a:ext cx="106680" cy="106680"/>
          </a:xfrm>
          <a:custGeom>
            <a:avLst/>
            <a:gdLst/>
            <a:ahLst/>
            <a:cxnLst/>
            <a:rect l="l" t="t" r="r" b="b"/>
            <a:pathLst>
              <a:path w="106679" h="106679">
                <a:moveTo>
                  <a:pt x="71079" y="0"/>
                </a:moveTo>
                <a:lnTo>
                  <a:pt x="0" y="71078"/>
                </a:lnTo>
                <a:lnTo>
                  <a:pt x="106618" y="106617"/>
                </a:lnTo>
                <a:lnTo>
                  <a:pt x="710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4062" y="7306194"/>
            <a:ext cx="956310" cy="1623060"/>
          </a:xfrm>
          <a:custGeom>
            <a:avLst/>
            <a:gdLst/>
            <a:ahLst/>
            <a:cxnLst/>
            <a:rect l="l" t="t" r="r" b="b"/>
            <a:pathLst>
              <a:path w="956310" h="1623059">
                <a:moveTo>
                  <a:pt x="0" y="1622836"/>
                </a:moveTo>
                <a:lnTo>
                  <a:pt x="950887" y="9021"/>
                </a:lnTo>
                <a:lnTo>
                  <a:pt x="956202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51646" y="7228611"/>
            <a:ext cx="94615" cy="112395"/>
          </a:xfrm>
          <a:custGeom>
            <a:avLst/>
            <a:gdLst/>
            <a:ahLst/>
            <a:cxnLst/>
            <a:rect l="l" t="t" r="r" b="b"/>
            <a:pathLst>
              <a:path w="94614" h="112395">
                <a:moveTo>
                  <a:pt x="94331" y="0"/>
                </a:moveTo>
                <a:lnTo>
                  <a:pt x="0" y="61090"/>
                </a:lnTo>
                <a:lnTo>
                  <a:pt x="86604" y="112119"/>
                </a:lnTo>
                <a:lnTo>
                  <a:pt x="943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52533" y="592406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110777" y="592406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648906" y="3590807"/>
            <a:ext cx="956310" cy="1639570"/>
          </a:xfrm>
          <a:custGeom>
            <a:avLst/>
            <a:gdLst/>
            <a:ahLst/>
            <a:cxnLst/>
            <a:rect l="l" t="t" r="r" b="b"/>
            <a:pathLst>
              <a:path w="956309" h="1639570">
                <a:moveTo>
                  <a:pt x="0" y="1639239"/>
                </a:moveTo>
                <a:lnTo>
                  <a:pt x="950852" y="9044"/>
                </a:lnTo>
                <a:lnTo>
                  <a:pt x="956127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556334" y="3513022"/>
            <a:ext cx="94615" cy="112395"/>
          </a:xfrm>
          <a:custGeom>
            <a:avLst/>
            <a:gdLst/>
            <a:ahLst/>
            <a:cxnLst/>
            <a:rect l="l" t="t" r="r" b="b"/>
            <a:pathLst>
              <a:path w="94615" h="112395">
                <a:moveTo>
                  <a:pt x="94070" y="0"/>
                </a:moveTo>
                <a:lnTo>
                  <a:pt x="0" y="61507"/>
                </a:lnTo>
                <a:lnTo>
                  <a:pt x="86835" y="112152"/>
                </a:lnTo>
                <a:lnTo>
                  <a:pt x="940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554574" y="6712106"/>
            <a:ext cx="1125855" cy="1125855"/>
          </a:xfrm>
          <a:custGeom>
            <a:avLst/>
            <a:gdLst/>
            <a:ahLst/>
            <a:cxnLst/>
            <a:rect l="l" t="t" r="r" b="b"/>
            <a:pathLst>
              <a:path w="1125855" h="1125854">
                <a:moveTo>
                  <a:pt x="0" y="0"/>
                </a:moveTo>
                <a:lnTo>
                  <a:pt x="1117867" y="1117867"/>
                </a:lnTo>
                <a:lnTo>
                  <a:pt x="1125271" y="1125271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636907" y="7794434"/>
            <a:ext cx="106680" cy="106680"/>
          </a:xfrm>
          <a:custGeom>
            <a:avLst/>
            <a:gdLst/>
            <a:ahLst/>
            <a:cxnLst/>
            <a:rect l="l" t="t" r="r" b="b"/>
            <a:pathLst>
              <a:path w="106680" h="106679">
                <a:moveTo>
                  <a:pt x="71076" y="0"/>
                </a:moveTo>
                <a:lnTo>
                  <a:pt x="0" y="71078"/>
                </a:lnTo>
                <a:lnTo>
                  <a:pt x="106614" y="106617"/>
                </a:lnTo>
                <a:lnTo>
                  <a:pt x="71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 rot="21120000">
            <a:off x="9036785" y="7936264"/>
            <a:ext cx="3016163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70"/>
              </a:lnSpc>
            </a:pPr>
            <a:r>
              <a:rPr sz="2450" b="1" spc="-260" dirty="0">
                <a:solidFill>
                  <a:srgbClr val="FFFFFF"/>
                </a:solidFill>
                <a:latin typeface="Arial"/>
                <a:cs typeface="Arial"/>
              </a:rPr>
              <a:t>(choose </a:t>
            </a:r>
            <a:r>
              <a:rPr sz="3675" b="1" spc="-277" baseline="1133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75" b="1" spc="-56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54" baseline="2267" dirty="0">
                <a:solidFill>
                  <a:srgbClr val="FFFFFF"/>
                </a:solidFill>
                <a:latin typeface="Arial"/>
                <a:cs typeface="Arial"/>
              </a:rPr>
              <a:t>appropriate</a:t>
            </a:r>
            <a:endParaRPr sz="3675" baseline="2267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 rot="21120000">
            <a:off x="8937264" y="8290516"/>
            <a:ext cx="331945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80"/>
              </a:lnSpc>
            </a:pPr>
            <a:r>
              <a:rPr sz="2450" b="1" spc="-35" dirty="0">
                <a:solidFill>
                  <a:srgbClr val="FFFFFF"/>
                </a:solidFill>
                <a:latin typeface="Arial"/>
                <a:cs typeface="Arial"/>
              </a:rPr>
              <a:t>neural </a:t>
            </a:r>
            <a:r>
              <a:rPr sz="3675" b="1" spc="-150" baseline="1133" dirty="0">
                <a:solidFill>
                  <a:srgbClr val="FFFFFF"/>
                </a:solidFill>
                <a:latin typeface="Arial"/>
                <a:cs typeface="Arial"/>
              </a:rPr>
              <a:t>network </a:t>
            </a:r>
            <a:r>
              <a:rPr sz="3675" b="1" spc="-112" baseline="2267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675" b="1" spc="-195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52" baseline="3401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endParaRPr sz="3675" baseline="3401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 rot="21120000">
            <a:off x="10031754" y="8644768"/>
            <a:ext cx="123571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0"/>
              </a:lnSpc>
            </a:pP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problem)</a:t>
            </a:r>
            <a:endParaRPr sz="24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 rot="60000">
            <a:off x="4243223" y="3195047"/>
            <a:ext cx="297195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5"/>
              </a:lnSpc>
            </a:pPr>
            <a:r>
              <a:rPr sz="3675" b="1" spc="-254" baseline="2267" dirty="0">
                <a:solidFill>
                  <a:srgbClr val="FFFFFF"/>
                </a:solidFill>
                <a:latin typeface="Arial"/>
                <a:cs typeface="Arial"/>
              </a:rPr>
              <a:t>(before </a:t>
            </a:r>
            <a:r>
              <a:rPr sz="3675" b="1" spc="-82" baseline="1133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675" b="1" spc="-240" baseline="1133" dirty="0">
                <a:solidFill>
                  <a:srgbClr val="FFFFFF"/>
                </a:solidFill>
                <a:latin typeface="Arial"/>
                <a:cs typeface="Arial"/>
              </a:rPr>
              <a:t>gets</a:t>
            </a:r>
            <a:r>
              <a:rPr sz="3675" b="1" spc="-5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8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 rot="60000">
            <a:off x="4272307" y="3553053"/>
            <a:ext cx="289682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40"/>
              </a:lnSpc>
            </a:pPr>
            <a:r>
              <a:rPr sz="3675" b="1" spc="-89" baseline="3401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3675" b="1" spc="52" baseline="2267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3675" b="1" spc="-60" baseline="1133" dirty="0">
                <a:solidFill>
                  <a:srgbClr val="FFFFFF"/>
                </a:solidFill>
                <a:latin typeface="Arial"/>
                <a:cs typeface="Arial"/>
              </a:rPr>
              <a:t>algorithm,</a:t>
            </a:r>
            <a:r>
              <a:rPr sz="3675" b="1" spc="-345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9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2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 rot="60000">
            <a:off x="4154889" y="3911059"/>
            <a:ext cx="311533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0"/>
              </a:lnSpc>
            </a:pPr>
            <a:r>
              <a:rPr sz="3675" b="1" spc="-315" baseline="2267" dirty="0">
                <a:solidFill>
                  <a:srgbClr val="FFFFFF"/>
                </a:solidFill>
                <a:latin typeface="Arial"/>
                <a:cs typeface="Arial"/>
              </a:rPr>
              <a:t>needs </a:t>
            </a:r>
            <a:r>
              <a:rPr sz="3675" b="1" spc="-292" baseline="2267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675" b="1" spc="-547" baseline="1133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3675" b="1" spc="-67" baseline="1133" dirty="0">
                <a:solidFill>
                  <a:srgbClr val="FFFFFF"/>
                </a:solidFill>
                <a:latin typeface="Arial"/>
                <a:cs typeface="Arial"/>
              </a:rPr>
              <a:t>turned</a:t>
            </a:r>
            <a:r>
              <a:rPr sz="3675" b="1" spc="165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endParaRPr sz="24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 rot="60000">
            <a:off x="5007232" y="4269065"/>
            <a:ext cx="139354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55"/>
              </a:lnSpc>
            </a:pP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numbers)</a:t>
            </a:r>
            <a:endParaRPr sz="24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 rot="540000">
            <a:off x="8595154" y="3018564"/>
            <a:ext cx="7450651" cy="84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80"/>
              </a:lnSpc>
            </a:pPr>
            <a:r>
              <a:rPr sz="6650" b="1" spc="620" dirty="0">
                <a:solidFill>
                  <a:srgbClr val="61D836"/>
                </a:solidFill>
                <a:latin typeface="Calibri"/>
                <a:cs typeface="Calibri"/>
              </a:rPr>
              <a:t>These </a:t>
            </a:r>
            <a:r>
              <a:rPr sz="6650" b="1" spc="395" dirty="0">
                <a:solidFill>
                  <a:srgbClr val="61D836"/>
                </a:solidFill>
                <a:latin typeface="Calibri"/>
                <a:cs typeface="Calibri"/>
              </a:rPr>
              <a:t>are</a:t>
            </a:r>
            <a:r>
              <a:rPr sz="6650" b="1" spc="-925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6650" b="1" spc="400" dirty="0">
                <a:solidFill>
                  <a:srgbClr val="61D836"/>
                </a:solidFill>
                <a:latin typeface="Calibri"/>
                <a:cs typeface="Calibri"/>
              </a:rPr>
              <a:t>tensors!</a:t>
            </a:r>
            <a:endParaRPr sz="665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263569" y="3617303"/>
            <a:ext cx="2588895" cy="1314450"/>
          </a:xfrm>
          <a:custGeom>
            <a:avLst/>
            <a:gdLst/>
            <a:ahLst/>
            <a:cxnLst/>
            <a:rect l="l" t="t" r="r" b="b"/>
            <a:pathLst>
              <a:path w="2588895" h="1314450">
                <a:moveTo>
                  <a:pt x="2588336" y="0"/>
                </a:moveTo>
                <a:lnTo>
                  <a:pt x="9336" y="1309437"/>
                </a:lnTo>
                <a:lnTo>
                  <a:pt x="0" y="1314177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83277" y="4881926"/>
            <a:ext cx="112395" cy="90805"/>
          </a:xfrm>
          <a:custGeom>
            <a:avLst/>
            <a:gdLst/>
            <a:ahLst/>
            <a:cxnLst/>
            <a:rect l="l" t="t" r="r" b="b"/>
            <a:pathLst>
              <a:path w="112395" h="90804">
                <a:moveTo>
                  <a:pt x="66875" y="0"/>
                </a:moveTo>
                <a:lnTo>
                  <a:pt x="0" y="90321"/>
                </a:lnTo>
                <a:lnTo>
                  <a:pt x="112382" y="89628"/>
                </a:lnTo>
                <a:lnTo>
                  <a:pt x="66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368661" y="4103232"/>
            <a:ext cx="525145" cy="525145"/>
          </a:xfrm>
          <a:custGeom>
            <a:avLst/>
            <a:gdLst/>
            <a:ahLst/>
            <a:cxnLst/>
            <a:rect l="l" t="t" r="r" b="b"/>
            <a:pathLst>
              <a:path w="525144" h="525145">
                <a:moveTo>
                  <a:pt x="0" y="0"/>
                </a:moveTo>
                <a:lnTo>
                  <a:pt x="517500" y="517500"/>
                </a:lnTo>
                <a:lnTo>
                  <a:pt x="524904" y="524904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850625" y="4585193"/>
            <a:ext cx="106680" cy="106680"/>
          </a:xfrm>
          <a:custGeom>
            <a:avLst/>
            <a:gdLst/>
            <a:ahLst/>
            <a:cxnLst/>
            <a:rect l="l" t="t" r="r" b="b"/>
            <a:pathLst>
              <a:path w="106680" h="106679">
                <a:moveTo>
                  <a:pt x="71076" y="0"/>
                </a:moveTo>
                <a:lnTo>
                  <a:pt x="0" y="71078"/>
                </a:lnTo>
                <a:lnTo>
                  <a:pt x="106614" y="106617"/>
                </a:lnTo>
                <a:lnTo>
                  <a:pt x="71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02835" y="59197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043758" y="59197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61949" y="4836724"/>
            <a:ext cx="4872990" cy="2275205"/>
          </a:xfrm>
          <a:custGeom>
            <a:avLst/>
            <a:gdLst/>
            <a:ahLst/>
            <a:cxnLst/>
            <a:rect l="l" t="t" r="r" b="b"/>
            <a:pathLst>
              <a:path w="4872990" h="2275204">
                <a:moveTo>
                  <a:pt x="4561316" y="0"/>
                </a:moveTo>
                <a:lnTo>
                  <a:pt x="311508" y="0"/>
                </a:lnTo>
                <a:lnTo>
                  <a:pt x="249520" y="238"/>
                </a:lnTo>
                <a:lnTo>
                  <a:pt x="199530" y="1908"/>
                </a:lnTo>
                <a:lnTo>
                  <a:pt x="159823" y="6439"/>
                </a:lnTo>
                <a:lnTo>
                  <a:pt x="91425" y="33667"/>
                </a:lnTo>
                <a:lnTo>
                  <a:pt x="59403" y="59401"/>
                </a:lnTo>
                <a:lnTo>
                  <a:pt x="33668" y="91422"/>
                </a:lnTo>
                <a:lnTo>
                  <a:pt x="15266" y="128682"/>
                </a:lnTo>
                <a:lnTo>
                  <a:pt x="1908" y="199527"/>
                </a:lnTo>
                <a:lnTo>
                  <a:pt x="238" y="249517"/>
                </a:lnTo>
                <a:lnTo>
                  <a:pt x="0" y="311505"/>
                </a:lnTo>
                <a:lnTo>
                  <a:pt x="0" y="1963703"/>
                </a:lnTo>
                <a:lnTo>
                  <a:pt x="238" y="2025691"/>
                </a:lnTo>
                <a:lnTo>
                  <a:pt x="1908" y="2075681"/>
                </a:lnTo>
                <a:lnTo>
                  <a:pt x="6440" y="2115388"/>
                </a:lnTo>
                <a:lnTo>
                  <a:pt x="33668" y="2183787"/>
                </a:lnTo>
                <a:lnTo>
                  <a:pt x="59403" y="2215807"/>
                </a:lnTo>
                <a:lnTo>
                  <a:pt x="91425" y="2241541"/>
                </a:lnTo>
                <a:lnTo>
                  <a:pt x="128687" y="2259944"/>
                </a:lnTo>
                <a:lnTo>
                  <a:pt x="199530" y="2273301"/>
                </a:lnTo>
                <a:lnTo>
                  <a:pt x="249520" y="2274970"/>
                </a:lnTo>
                <a:lnTo>
                  <a:pt x="311508" y="2275209"/>
                </a:lnTo>
                <a:lnTo>
                  <a:pt x="4561316" y="2275209"/>
                </a:lnTo>
                <a:lnTo>
                  <a:pt x="4623304" y="2274970"/>
                </a:lnTo>
                <a:lnTo>
                  <a:pt x="4673294" y="2273301"/>
                </a:lnTo>
                <a:lnTo>
                  <a:pt x="4713001" y="2268769"/>
                </a:lnTo>
                <a:lnTo>
                  <a:pt x="4781399" y="2241541"/>
                </a:lnTo>
                <a:lnTo>
                  <a:pt x="4813421" y="2215807"/>
                </a:lnTo>
                <a:lnTo>
                  <a:pt x="4839156" y="2183787"/>
                </a:lnTo>
                <a:lnTo>
                  <a:pt x="4857558" y="2146526"/>
                </a:lnTo>
                <a:lnTo>
                  <a:pt x="4870917" y="2075681"/>
                </a:lnTo>
                <a:lnTo>
                  <a:pt x="4872586" y="2025691"/>
                </a:lnTo>
                <a:lnTo>
                  <a:pt x="4872825" y="1963703"/>
                </a:lnTo>
                <a:lnTo>
                  <a:pt x="4872825" y="311505"/>
                </a:lnTo>
                <a:lnTo>
                  <a:pt x="4872586" y="249517"/>
                </a:lnTo>
                <a:lnTo>
                  <a:pt x="4870917" y="199527"/>
                </a:lnTo>
                <a:lnTo>
                  <a:pt x="4866384" y="159820"/>
                </a:lnTo>
                <a:lnTo>
                  <a:pt x="4839156" y="91422"/>
                </a:lnTo>
                <a:lnTo>
                  <a:pt x="4813421" y="59401"/>
                </a:lnTo>
                <a:lnTo>
                  <a:pt x="4781399" y="33667"/>
                </a:lnTo>
                <a:lnTo>
                  <a:pt x="4744138" y="15264"/>
                </a:lnTo>
                <a:lnTo>
                  <a:pt x="4673294" y="1908"/>
                </a:lnTo>
                <a:lnTo>
                  <a:pt x="4623304" y="238"/>
                </a:lnTo>
                <a:lnTo>
                  <a:pt x="4561316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61437" y="4991720"/>
            <a:ext cx="3380104" cy="2145030"/>
          </a:xfrm>
          <a:custGeom>
            <a:avLst/>
            <a:gdLst/>
            <a:ahLst/>
            <a:cxnLst/>
            <a:rect l="l" t="t" r="r" b="b"/>
            <a:pathLst>
              <a:path w="3380104" h="2145029">
                <a:moveTo>
                  <a:pt x="3049757" y="0"/>
                </a:moveTo>
                <a:lnTo>
                  <a:pt x="330014" y="0"/>
                </a:lnTo>
                <a:lnTo>
                  <a:pt x="264342" y="252"/>
                </a:lnTo>
                <a:lnTo>
                  <a:pt x="211382" y="2021"/>
                </a:lnTo>
                <a:lnTo>
                  <a:pt x="169315" y="6822"/>
                </a:lnTo>
                <a:lnTo>
                  <a:pt x="96854" y="35668"/>
                </a:lnTo>
                <a:lnTo>
                  <a:pt x="62931" y="62931"/>
                </a:lnTo>
                <a:lnTo>
                  <a:pt x="35668" y="96854"/>
                </a:lnTo>
                <a:lnTo>
                  <a:pt x="16172" y="136329"/>
                </a:lnTo>
                <a:lnTo>
                  <a:pt x="2021" y="211382"/>
                </a:lnTo>
                <a:lnTo>
                  <a:pt x="252" y="264342"/>
                </a:lnTo>
                <a:lnTo>
                  <a:pt x="0" y="330014"/>
                </a:lnTo>
                <a:lnTo>
                  <a:pt x="0" y="1814725"/>
                </a:lnTo>
                <a:lnTo>
                  <a:pt x="252" y="1880396"/>
                </a:lnTo>
                <a:lnTo>
                  <a:pt x="2021" y="1933357"/>
                </a:lnTo>
                <a:lnTo>
                  <a:pt x="6822" y="1975423"/>
                </a:lnTo>
                <a:lnTo>
                  <a:pt x="35668" y="2047885"/>
                </a:lnTo>
                <a:lnTo>
                  <a:pt x="62931" y="2081808"/>
                </a:lnTo>
                <a:lnTo>
                  <a:pt x="96854" y="2109071"/>
                </a:lnTo>
                <a:lnTo>
                  <a:pt x="136328" y="2128567"/>
                </a:lnTo>
                <a:lnTo>
                  <a:pt x="211382" y="2142718"/>
                </a:lnTo>
                <a:lnTo>
                  <a:pt x="264342" y="2144487"/>
                </a:lnTo>
                <a:lnTo>
                  <a:pt x="330014" y="2144739"/>
                </a:lnTo>
                <a:lnTo>
                  <a:pt x="3049757" y="2144739"/>
                </a:lnTo>
                <a:lnTo>
                  <a:pt x="3115428" y="2144487"/>
                </a:lnTo>
                <a:lnTo>
                  <a:pt x="3168388" y="2142718"/>
                </a:lnTo>
                <a:lnTo>
                  <a:pt x="3210454" y="2137917"/>
                </a:lnTo>
                <a:lnTo>
                  <a:pt x="3282916" y="2109071"/>
                </a:lnTo>
                <a:lnTo>
                  <a:pt x="3316839" y="2081808"/>
                </a:lnTo>
                <a:lnTo>
                  <a:pt x="3344102" y="2047885"/>
                </a:lnTo>
                <a:lnTo>
                  <a:pt x="3363599" y="2008410"/>
                </a:lnTo>
                <a:lnTo>
                  <a:pt x="3377749" y="1933357"/>
                </a:lnTo>
                <a:lnTo>
                  <a:pt x="3379518" y="1880396"/>
                </a:lnTo>
                <a:lnTo>
                  <a:pt x="3379771" y="1814725"/>
                </a:lnTo>
                <a:lnTo>
                  <a:pt x="3379771" y="330014"/>
                </a:lnTo>
                <a:lnTo>
                  <a:pt x="3379518" y="264342"/>
                </a:lnTo>
                <a:lnTo>
                  <a:pt x="3377749" y="211382"/>
                </a:lnTo>
                <a:lnTo>
                  <a:pt x="3372948" y="169316"/>
                </a:lnTo>
                <a:lnTo>
                  <a:pt x="3344102" y="96854"/>
                </a:lnTo>
                <a:lnTo>
                  <a:pt x="3316839" y="62931"/>
                </a:lnTo>
                <a:lnTo>
                  <a:pt x="3282916" y="35668"/>
                </a:lnTo>
                <a:lnTo>
                  <a:pt x="3243441" y="16172"/>
                </a:lnTo>
                <a:lnTo>
                  <a:pt x="3168388" y="2021"/>
                </a:lnTo>
                <a:lnTo>
                  <a:pt x="3115428" y="252"/>
                </a:lnTo>
                <a:lnTo>
                  <a:pt x="3049757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0269" y="4646965"/>
            <a:ext cx="2068940" cy="2068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14408" y="5593700"/>
            <a:ext cx="1364257" cy="13642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8124" y="6116958"/>
            <a:ext cx="1364257" cy="13642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96979" y="4059489"/>
            <a:ext cx="4009203" cy="40092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86590" y="5102497"/>
            <a:ext cx="4039870" cy="19107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78740" algn="ctr">
              <a:lnSpc>
                <a:spcPct val="100000"/>
              </a:lnSpc>
              <a:spcBef>
                <a:spcPts val="380"/>
              </a:spcBef>
            </a:pPr>
            <a:r>
              <a:rPr sz="2850" spc="-100" dirty="0">
                <a:solidFill>
                  <a:srgbClr val="FFFFFF"/>
                </a:solidFill>
                <a:latin typeface="Courier New"/>
                <a:cs typeface="Courier New"/>
              </a:rPr>
              <a:t>[[116, </a:t>
            </a:r>
            <a:r>
              <a:rPr sz="2850" spc="-80" dirty="0">
                <a:solidFill>
                  <a:srgbClr val="FFFFFF"/>
                </a:solidFill>
                <a:latin typeface="Courier New"/>
                <a:cs typeface="Courier New"/>
              </a:rPr>
              <a:t>78,</a:t>
            </a:r>
            <a:r>
              <a:rPr sz="2850" spc="-4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Courier New"/>
                <a:cs typeface="Courier New"/>
              </a:rPr>
              <a:t>15],</a:t>
            </a:r>
            <a:endParaRPr sz="285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90"/>
              </a:spcBef>
              <a:tabLst>
                <a:tab pos="4013835" algn="l"/>
              </a:tabLst>
            </a:pPr>
            <a:r>
              <a:rPr sz="285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 </a:t>
            </a:r>
            <a:r>
              <a:rPr sz="2850" u="heavy" spc="-5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 </a:t>
            </a:r>
            <a:r>
              <a:rPr sz="2850" spc="-3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[117, </a:t>
            </a:r>
            <a:r>
              <a:rPr sz="2850" spc="-80" dirty="0">
                <a:solidFill>
                  <a:srgbClr val="FFFFFF"/>
                </a:solidFill>
                <a:latin typeface="Courier New"/>
                <a:cs typeface="Courier New"/>
              </a:rPr>
              <a:t>43,</a:t>
            </a:r>
            <a:r>
              <a:rPr sz="2850" spc="-5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96],</a:t>
            </a:r>
            <a:r>
              <a:rPr sz="2850" spc="4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 </a:t>
            </a:r>
            <a:r>
              <a:rPr sz="285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	</a:t>
            </a:r>
            <a:endParaRPr sz="2850">
              <a:latin typeface="Courier New"/>
              <a:cs typeface="Courier New"/>
            </a:endParaRPr>
          </a:p>
          <a:p>
            <a:pPr marL="547370">
              <a:lnSpc>
                <a:spcPct val="100000"/>
              </a:lnSpc>
              <a:spcBef>
                <a:spcPts val="290"/>
              </a:spcBef>
            </a:pP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[125, </a:t>
            </a:r>
            <a:r>
              <a:rPr sz="2850" spc="-80" dirty="0">
                <a:solidFill>
                  <a:srgbClr val="FFFFFF"/>
                </a:solidFill>
                <a:latin typeface="Courier New"/>
                <a:cs typeface="Courier New"/>
              </a:rPr>
              <a:t>87,</a:t>
            </a:r>
            <a:r>
              <a:rPr sz="2850" spc="-4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Courier New"/>
                <a:cs typeface="Courier New"/>
              </a:rPr>
              <a:t>23],</a:t>
            </a:r>
            <a:endParaRPr sz="2850">
              <a:latin typeface="Courier New"/>
              <a:cs typeface="Courier New"/>
            </a:endParaRPr>
          </a:p>
          <a:p>
            <a:pPr marL="547370">
              <a:lnSpc>
                <a:spcPct val="100000"/>
              </a:lnSpc>
              <a:spcBef>
                <a:spcPts val="290"/>
              </a:spcBef>
            </a:pPr>
            <a:r>
              <a:rPr sz="2850" spc="-1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77813" y="5102497"/>
            <a:ext cx="5456555" cy="19107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93345" algn="ctr">
              <a:lnSpc>
                <a:spcPct val="100000"/>
              </a:lnSpc>
              <a:spcBef>
                <a:spcPts val="380"/>
              </a:spcBef>
            </a:pPr>
            <a:r>
              <a:rPr sz="2850" spc="-110" dirty="0">
                <a:solidFill>
                  <a:srgbClr val="FFFFFF"/>
                </a:solidFill>
                <a:latin typeface="Courier New"/>
                <a:cs typeface="Courier New"/>
              </a:rPr>
              <a:t>[[0.983, </a:t>
            </a:r>
            <a:r>
              <a:rPr sz="2850" spc="-100" dirty="0">
                <a:solidFill>
                  <a:srgbClr val="FFFFFF"/>
                </a:solidFill>
                <a:latin typeface="Courier New"/>
                <a:cs typeface="Courier New"/>
              </a:rPr>
              <a:t>0.004,</a:t>
            </a:r>
            <a:r>
              <a:rPr sz="2850" spc="-45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Courier New"/>
                <a:cs typeface="Courier New"/>
              </a:rPr>
              <a:t>0.013],</a:t>
            </a:r>
            <a:endParaRPr sz="285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90"/>
              </a:spcBef>
              <a:tabLst>
                <a:tab pos="5430520" algn="l"/>
              </a:tabLst>
            </a:pPr>
            <a:r>
              <a:rPr sz="285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 </a:t>
            </a:r>
            <a:r>
              <a:rPr sz="2850" u="heavy" spc="-5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 </a:t>
            </a:r>
            <a:r>
              <a:rPr sz="2850" spc="-10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[0.110, </a:t>
            </a:r>
            <a:r>
              <a:rPr sz="2850" spc="-100" dirty="0">
                <a:solidFill>
                  <a:srgbClr val="FFFFFF"/>
                </a:solidFill>
                <a:latin typeface="Courier New"/>
                <a:cs typeface="Courier New"/>
              </a:rPr>
              <a:t>0.889,</a:t>
            </a:r>
            <a:r>
              <a:rPr sz="2850" spc="-5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0.001],</a:t>
            </a:r>
            <a:r>
              <a:rPr sz="2850" spc="-3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 </a:t>
            </a:r>
            <a:r>
              <a:rPr sz="285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	</a:t>
            </a:r>
            <a:endParaRPr sz="2850">
              <a:latin typeface="Courier New"/>
              <a:cs typeface="Courier New"/>
            </a:endParaRPr>
          </a:p>
          <a:p>
            <a:pPr marL="456565">
              <a:lnSpc>
                <a:spcPct val="100000"/>
              </a:lnSpc>
              <a:spcBef>
                <a:spcPts val="290"/>
              </a:spcBef>
            </a:pP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[0.023, </a:t>
            </a:r>
            <a:r>
              <a:rPr sz="2850" spc="-100" dirty="0">
                <a:solidFill>
                  <a:srgbClr val="FFFFFF"/>
                </a:solidFill>
                <a:latin typeface="Courier New"/>
                <a:cs typeface="Courier New"/>
              </a:rPr>
              <a:t>0.027,</a:t>
            </a:r>
            <a:r>
              <a:rPr sz="2850" spc="-4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Courier New"/>
                <a:cs typeface="Courier New"/>
              </a:rPr>
              <a:t>0.985],</a:t>
            </a:r>
            <a:endParaRPr sz="2850">
              <a:latin typeface="Courier New"/>
              <a:cs typeface="Courier New"/>
            </a:endParaRPr>
          </a:p>
          <a:p>
            <a:pPr marL="456565">
              <a:lnSpc>
                <a:spcPct val="100000"/>
              </a:lnSpc>
              <a:spcBef>
                <a:spcPts val="290"/>
              </a:spcBef>
            </a:pPr>
            <a:r>
              <a:rPr sz="2850" spc="-1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155" dirty="0">
                <a:solidFill>
                  <a:srgbClr val="FFFFFF"/>
                </a:solidFill>
                <a:latin typeface="Calibri"/>
                <a:cs typeface="Calibri"/>
              </a:rPr>
              <a:t>Inputs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82215" y="10075789"/>
            <a:ext cx="198755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sz="3300" b="1" spc="125" dirty="0">
                <a:solidFill>
                  <a:srgbClr val="FFFFFF"/>
                </a:solidFill>
                <a:latin typeface="Calibri"/>
                <a:cs typeface="Calibri"/>
              </a:rPr>
              <a:t>Numerical  </a:t>
            </a:r>
            <a:r>
              <a:rPr sz="3300" b="1" spc="215" dirty="0">
                <a:solidFill>
                  <a:srgbClr val="FFFFFF"/>
                </a:solidFill>
                <a:latin typeface="Calibri"/>
                <a:cs typeface="Calibri"/>
              </a:rPr>
              <a:t>encoding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01505" y="9696098"/>
            <a:ext cx="5212715" cy="13239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43330" marR="1227455" algn="ctr">
              <a:lnSpc>
                <a:spcPts val="3229"/>
              </a:lnSpc>
              <a:spcBef>
                <a:spcPts val="650"/>
              </a:spcBef>
            </a:pPr>
            <a:r>
              <a:rPr sz="3100" b="1" spc="195" dirty="0">
                <a:solidFill>
                  <a:srgbClr val="FFFFFF"/>
                </a:solidFill>
                <a:latin typeface="Calibri"/>
                <a:cs typeface="Calibri"/>
              </a:rPr>
              <a:t>Learns  </a:t>
            </a:r>
            <a:r>
              <a:rPr sz="3100" b="1" spc="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100" b="1" spc="18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27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3100" b="1" spc="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100" b="1" spc="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23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100" b="1" spc="2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8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3100" b="1" spc="2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100" b="1" spc="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100" b="1" spc="229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100" b="1" spc="-4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100" b="1" spc="2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100" b="1" spc="19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3100">
              <a:latin typeface="Calibri"/>
              <a:cs typeface="Calibri"/>
            </a:endParaRPr>
          </a:p>
          <a:p>
            <a:pPr algn="ctr">
              <a:lnSpc>
                <a:spcPts val="3210"/>
              </a:lnSpc>
            </a:pPr>
            <a:r>
              <a:rPr sz="3100" b="1" spc="165" dirty="0">
                <a:solidFill>
                  <a:srgbClr val="FFFFFF"/>
                </a:solidFill>
                <a:latin typeface="Calibri"/>
                <a:cs typeface="Calibri"/>
              </a:rPr>
              <a:t>(patterns/features/weights)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843306" y="10075789"/>
            <a:ext cx="300101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sz="3300" b="1" spc="155" dirty="0">
                <a:solidFill>
                  <a:srgbClr val="FFFFFF"/>
                </a:solidFill>
                <a:latin typeface="Calibri"/>
                <a:cs typeface="Calibri"/>
              </a:rPr>
              <a:t>Representation  </a:t>
            </a:r>
            <a:r>
              <a:rPr sz="3300" b="1" spc="195" dirty="0">
                <a:solidFill>
                  <a:srgbClr val="FFFFFF"/>
                </a:solidFill>
                <a:latin typeface="Calibri"/>
                <a:cs typeface="Calibri"/>
              </a:rPr>
              <a:t>outputs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483489" y="10295678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225" dirty="0">
                <a:solidFill>
                  <a:srgbClr val="FFFFFF"/>
                </a:solidFill>
                <a:latin typeface="Calibri"/>
                <a:cs typeface="Calibri"/>
              </a:rPr>
              <a:t>Outputs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387575" y="5470909"/>
            <a:ext cx="1838325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sz="3300" spc="105" dirty="0">
                <a:solidFill>
                  <a:srgbClr val="FFFFFF"/>
                </a:solidFill>
                <a:latin typeface="Calibri"/>
                <a:cs typeface="Calibri"/>
              </a:rPr>
              <a:t>Ramen,  </a:t>
            </a:r>
            <a:r>
              <a:rPr sz="3300" spc="210" dirty="0">
                <a:solidFill>
                  <a:srgbClr val="FFFFFF"/>
                </a:solidFill>
                <a:latin typeface="Calibri"/>
                <a:cs typeface="Calibri"/>
              </a:rPr>
              <a:t>Spaghe</a:t>
            </a:r>
            <a:r>
              <a:rPr sz="3300" spc="75" dirty="0">
                <a:solidFill>
                  <a:srgbClr val="FFFFFF"/>
                </a:solidFill>
                <a:latin typeface="Calibri"/>
                <a:cs typeface="Calibri"/>
              </a:rPr>
              <a:t>tti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52533" y="592406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110777" y="592406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 rot="540000">
            <a:off x="8595154" y="3018564"/>
            <a:ext cx="7450651" cy="84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80"/>
              </a:lnSpc>
            </a:pPr>
            <a:r>
              <a:rPr sz="6650" b="1" spc="620" dirty="0">
                <a:solidFill>
                  <a:srgbClr val="61D836"/>
                </a:solidFill>
                <a:latin typeface="Calibri"/>
                <a:cs typeface="Calibri"/>
              </a:rPr>
              <a:t>These </a:t>
            </a:r>
            <a:r>
              <a:rPr sz="6650" b="1" spc="395" dirty="0">
                <a:solidFill>
                  <a:srgbClr val="61D836"/>
                </a:solidFill>
                <a:latin typeface="Calibri"/>
                <a:cs typeface="Calibri"/>
              </a:rPr>
              <a:t>are</a:t>
            </a:r>
            <a:r>
              <a:rPr sz="6650" b="1" spc="-925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6650" b="1" spc="400" dirty="0">
                <a:solidFill>
                  <a:srgbClr val="61D836"/>
                </a:solidFill>
                <a:latin typeface="Calibri"/>
                <a:cs typeface="Calibri"/>
              </a:rPr>
              <a:t>tensors!</a:t>
            </a:r>
            <a:endParaRPr sz="66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63569" y="3617303"/>
            <a:ext cx="2588895" cy="1314450"/>
          </a:xfrm>
          <a:custGeom>
            <a:avLst/>
            <a:gdLst/>
            <a:ahLst/>
            <a:cxnLst/>
            <a:rect l="l" t="t" r="r" b="b"/>
            <a:pathLst>
              <a:path w="2588895" h="1314450">
                <a:moveTo>
                  <a:pt x="2588336" y="0"/>
                </a:moveTo>
                <a:lnTo>
                  <a:pt x="9336" y="1309437"/>
                </a:lnTo>
                <a:lnTo>
                  <a:pt x="0" y="1314177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83277" y="4881926"/>
            <a:ext cx="112395" cy="90805"/>
          </a:xfrm>
          <a:custGeom>
            <a:avLst/>
            <a:gdLst/>
            <a:ahLst/>
            <a:cxnLst/>
            <a:rect l="l" t="t" r="r" b="b"/>
            <a:pathLst>
              <a:path w="112395" h="90804">
                <a:moveTo>
                  <a:pt x="66875" y="0"/>
                </a:moveTo>
                <a:lnTo>
                  <a:pt x="0" y="90321"/>
                </a:lnTo>
                <a:lnTo>
                  <a:pt x="112382" y="89628"/>
                </a:lnTo>
                <a:lnTo>
                  <a:pt x="668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368661" y="4103232"/>
            <a:ext cx="525145" cy="525145"/>
          </a:xfrm>
          <a:custGeom>
            <a:avLst/>
            <a:gdLst/>
            <a:ahLst/>
            <a:cxnLst/>
            <a:rect l="l" t="t" r="r" b="b"/>
            <a:pathLst>
              <a:path w="525144" h="525145">
                <a:moveTo>
                  <a:pt x="0" y="0"/>
                </a:moveTo>
                <a:lnTo>
                  <a:pt x="517500" y="517500"/>
                </a:lnTo>
                <a:lnTo>
                  <a:pt x="524904" y="524904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850625" y="4585193"/>
            <a:ext cx="106680" cy="106680"/>
          </a:xfrm>
          <a:custGeom>
            <a:avLst/>
            <a:gdLst/>
            <a:ahLst/>
            <a:cxnLst/>
            <a:rect l="l" t="t" r="r" b="b"/>
            <a:pathLst>
              <a:path w="106680" h="106679">
                <a:moveTo>
                  <a:pt x="71076" y="0"/>
                </a:moveTo>
                <a:lnTo>
                  <a:pt x="0" y="71078"/>
                </a:lnTo>
                <a:lnTo>
                  <a:pt x="106614" y="106617"/>
                </a:lnTo>
                <a:lnTo>
                  <a:pt x="71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02835" y="59197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043758" y="59197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3276" y="4096702"/>
            <a:ext cx="17503775" cy="3034030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12700" marR="10160" algn="ctr">
              <a:lnSpc>
                <a:spcPts val="7520"/>
              </a:lnSpc>
              <a:spcBef>
                <a:spcPts val="1290"/>
              </a:spcBef>
            </a:pPr>
            <a:r>
              <a:rPr sz="7200" spc="210" dirty="0">
                <a:solidFill>
                  <a:srgbClr val="FFFFFF"/>
                </a:solidFill>
                <a:latin typeface="Tahoma"/>
                <a:cs typeface="Tahoma"/>
              </a:rPr>
              <a:t>Machine</a:t>
            </a:r>
            <a:r>
              <a:rPr sz="7200" spc="-10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200" spc="110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sz="7200" spc="-10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200" spc="8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7200" spc="-10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200" spc="175" dirty="0">
                <a:solidFill>
                  <a:srgbClr val="FFFFFF"/>
                </a:solidFill>
                <a:latin typeface="Tahoma"/>
                <a:cs typeface="Tahoma"/>
              </a:rPr>
              <a:t>turning</a:t>
            </a:r>
            <a:r>
              <a:rPr sz="7200" spc="-10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200" spc="200" dirty="0">
                <a:solidFill>
                  <a:srgbClr val="FFFFFF"/>
                </a:solidFill>
                <a:latin typeface="Tahoma"/>
                <a:cs typeface="Tahoma"/>
              </a:rPr>
              <a:t>things</a:t>
            </a:r>
            <a:r>
              <a:rPr sz="7200" spc="-10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200" spc="-25" dirty="0">
                <a:solidFill>
                  <a:srgbClr val="FFFFFF"/>
                </a:solidFill>
                <a:latin typeface="Tahoma"/>
                <a:cs typeface="Tahoma"/>
              </a:rPr>
              <a:t>(data)  </a:t>
            </a:r>
            <a:r>
              <a:rPr sz="7200" spc="210" dirty="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sz="7200" spc="-10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200" spc="220" dirty="0">
                <a:solidFill>
                  <a:srgbClr val="FFFFFF"/>
                </a:solidFill>
                <a:latin typeface="Tahoma"/>
                <a:cs typeface="Tahoma"/>
              </a:rPr>
              <a:t>numbers</a:t>
            </a:r>
            <a:r>
              <a:rPr sz="7200" spc="-10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200" spc="23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7200" spc="-10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200" spc="195" dirty="0">
                <a:solidFill>
                  <a:srgbClr val="18E7CF"/>
                </a:solidFill>
                <a:latin typeface="Tahoma"/>
                <a:cs typeface="Tahoma"/>
              </a:rPr>
              <a:t>finding</a:t>
            </a:r>
            <a:r>
              <a:rPr sz="7200" spc="-1005" dirty="0">
                <a:solidFill>
                  <a:srgbClr val="18E7CF"/>
                </a:solidFill>
                <a:latin typeface="Tahoma"/>
                <a:cs typeface="Tahoma"/>
              </a:rPr>
              <a:t> </a:t>
            </a:r>
            <a:r>
              <a:rPr sz="7200" spc="240" dirty="0">
                <a:solidFill>
                  <a:srgbClr val="18E7CF"/>
                </a:solidFill>
                <a:latin typeface="Tahoma"/>
                <a:cs typeface="Tahoma"/>
              </a:rPr>
              <a:t>patterns</a:t>
            </a:r>
            <a:r>
              <a:rPr sz="7200" spc="-1010" dirty="0">
                <a:solidFill>
                  <a:srgbClr val="18E7CF"/>
                </a:solidFill>
                <a:latin typeface="Tahoma"/>
                <a:cs typeface="Tahoma"/>
              </a:rPr>
              <a:t> </a:t>
            </a:r>
            <a:r>
              <a:rPr sz="7200" spc="7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7200" spc="-10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200" spc="260" dirty="0">
                <a:solidFill>
                  <a:srgbClr val="FFFFFF"/>
                </a:solidFill>
                <a:latin typeface="Tahoma"/>
                <a:cs typeface="Tahoma"/>
              </a:rPr>
              <a:t>those  </a:t>
            </a:r>
            <a:r>
              <a:rPr sz="7200" spc="110" dirty="0">
                <a:solidFill>
                  <a:srgbClr val="FFFFFF"/>
                </a:solidFill>
                <a:latin typeface="Tahoma"/>
                <a:cs typeface="Tahoma"/>
              </a:rPr>
              <a:t>numbers.</a:t>
            </a:r>
            <a:endParaRPr sz="72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51566" y="6228850"/>
            <a:ext cx="2118995" cy="2094864"/>
          </a:xfrm>
          <a:custGeom>
            <a:avLst/>
            <a:gdLst/>
            <a:ahLst/>
            <a:cxnLst/>
            <a:rect l="l" t="t" r="r" b="b"/>
            <a:pathLst>
              <a:path w="2118994" h="2094865">
                <a:moveTo>
                  <a:pt x="0" y="0"/>
                </a:moveTo>
                <a:lnTo>
                  <a:pt x="74177" y="32393"/>
                </a:lnTo>
                <a:lnTo>
                  <a:pt x="137724" y="60790"/>
                </a:lnTo>
                <a:lnTo>
                  <a:pt x="200269" y="89309"/>
                </a:lnTo>
                <a:lnTo>
                  <a:pt x="261809" y="117949"/>
                </a:lnTo>
                <a:lnTo>
                  <a:pt x="322347" y="146711"/>
                </a:lnTo>
                <a:lnTo>
                  <a:pt x="381881" y="175594"/>
                </a:lnTo>
                <a:lnTo>
                  <a:pt x="440413" y="204598"/>
                </a:lnTo>
                <a:lnTo>
                  <a:pt x="497940" y="233725"/>
                </a:lnTo>
                <a:lnTo>
                  <a:pt x="554465" y="262973"/>
                </a:lnTo>
                <a:lnTo>
                  <a:pt x="609986" y="292342"/>
                </a:lnTo>
                <a:lnTo>
                  <a:pt x="664505" y="321833"/>
                </a:lnTo>
                <a:lnTo>
                  <a:pt x="718020" y="351445"/>
                </a:lnTo>
                <a:lnTo>
                  <a:pt x="770531" y="381179"/>
                </a:lnTo>
                <a:lnTo>
                  <a:pt x="822040" y="411035"/>
                </a:lnTo>
                <a:lnTo>
                  <a:pt x="872545" y="441012"/>
                </a:lnTo>
                <a:lnTo>
                  <a:pt x="922047" y="471110"/>
                </a:lnTo>
                <a:lnTo>
                  <a:pt x="970546" y="501331"/>
                </a:lnTo>
                <a:lnTo>
                  <a:pt x="1018041" y="531672"/>
                </a:lnTo>
                <a:lnTo>
                  <a:pt x="1064534" y="562136"/>
                </a:lnTo>
                <a:lnTo>
                  <a:pt x="1110023" y="592720"/>
                </a:lnTo>
                <a:lnTo>
                  <a:pt x="1154508" y="623427"/>
                </a:lnTo>
                <a:lnTo>
                  <a:pt x="1197991" y="654255"/>
                </a:lnTo>
                <a:lnTo>
                  <a:pt x="1240470" y="685204"/>
                </a:lnTo>
                <a:lnTo>
                  <a:pt x="1281946" y="716275"/>
                </a:lnTo>
                <a:lnTo>
                  <a:pt x="1322419" y="747468"/>
                </a:lnTo>
                <a:lnTo>
                  <a:pt x="1361889" y="778782"/>
                </a:lnTo>
                <a:lnTo>
                  <a:pt x="1400355" y="810217"/>
                </a:lnTo>
                <a:lnTo>
                  <a:pt x="1437819" y="841774"/>
                </a:lnTo>
                <a:lnTo>
                  <a:pt x="1474279" y="873453"/>
                </a:lnTo>
                <a:lnTo>
                  <a:pt x="1509735" y="905253"/>
                </a:lnTo>
                <a:lnTo>
                  <a:pt x="1544189" y="937175"/>
                </a:lnTo>
                <a:lnTo>
                  <a:pt x="1577639" y="969219"/>
                </a:lnTo>
                <a:lnTo>
                  <a:pt x="1610086" y="1001383"/>
                </a:lnTo>
                <a:lnTo>
                  <a:pt x="1641530" y="1033670"/>
                </a:lnTo>
                <a:lnTo>
                  <a:pt x="1671971" y="1066078"/>
                </a:lnTo>
                <a:lnTo>
                  <a:pt x="1701408" y="1098607"/>
                </a:lnTo>
                <a:lnTo>
                  <a:pt x="1729842" y="1131259"/>
                </a:lnTo>
                <a:lnTo>
                  <a:pt x="1757273" y="1164031"/>
                </a:lnTo>
                <a:lnTo>
                  <a:pt x="1783701" y="1196925"/>
                </a:lnTo>
                <a:lnTo>
                  <a:pt x="1809125" y="1229941"/>
                </a:lnTo>
                <a:lnTo>
                  <a:pt x="1833547" y="1263078"/>
                </a:lnTo>
                <a:lnTo>
                  <a:pt x="1856965" y="1296337"/>
                </a:lnTo>
                <a:lnTo>
                  <a:pt x="1879380" y="1329718"/>
                </a:lnTo>
                <a:lnTo>
                  <a:pt x="1900791" y="1363220"/>
                </a:lnTo>
                <a:lnTo>
                  <a:pt x="1921200" y="1396843"/>
                </a:lnTo>
                <a:lnTo>
                  <a:pt x="1940605" y="1430588"/>
                </a:lnTo>
                <a:lnTo>
                  <a:pt x="1959007" y="1464455"/>
                </a:lnTo>
                <a:lnTo>
                  <a:pt x="1976406" y="1498443"/>
                </a:lnTo>
                <a:lnTo>
                  <a:pt x="2008193" y="1566784"/>
                </a:lnTo>
                <a:lnTo>
                  <a:pt x="2035968" y="1635611"/>
                </a:lnTo>
                <a:lnTo>
                  <a:pt x="2059731" y="1704925"/>
                </a:lnTo>
                <a:lnTo>
                  <a:pt x="2079480" y="1774724"/>
                </a:lnTo>
                <a:lnTo>
                  <a:pt x="2095216" y="1845010"/>
                </a:lnTo>
                <a:lnTo>
                  <a:pt x="2106940" y="1915782"/>
                </a:lnTo>
                <a:lnTo>
                  <a:pt x="2114651" y="1987041"/>
                </a:lnTo>
                <a:lnTo>
                  <a:pt x="2118349" y="2058785"/>
                </a:lnTo>
                <a:lnTo>
                  <a:pt x="2118693" y="209484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68775" y="6186758"/>
            <a:ext cx="112395" cy="92710"/>
          </a:xfrm>
          <a:custGeom>
            <a:avLst/>
            <a:gdLst/>
            <a:ahLst/>
            <a:cxnLst/>
            <a:rect l="l" t="t" r="r" b="b"/>
            <a:pathLst>
              <a:path w="112394" h="92710">
                <a:moveTo>
                  <a:pt x="112185" y="0"/>
                </a:moveTo>
                <a:lnTo>
                  <a:pt x="0" y="6675"/>
                </a:lnTo>
                <a:lnTo>
                  <a:pt x="72647" y="92420"/>
                </a:lnTo>
                <a:lnTo>
                  <a:pt x="1121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224332" y="8259901"/>
            <a:ext cx="6630670" cy="2243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59510">
              <a:lnSpc>
                <a:spcPct val="114500"/>
              </a:lnSpc>
              <a:spcBef>
                <a:spcPts val="95"/>
              </a:spcBef>
            </a:pPr>
            <a:r>
              <a:rPr sz="3200" spc="27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45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65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5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Calibri"/>
                <a:cs typeface="Calibri"/>
              </a:rPr>
              <a:t>part.  </a:t>
            </a:r>
            <a:r>
              <a:rPr sz="3200" spc="229" dirty="0">
                <a:solidFill>
                  <a:srgbClr val="FFFFFF"/>
                </a:solidFill>
                <a:latin typeface="Calibri"/>
                <a:cs typeface="Calibri"/>
              </a:rPr>
              <a:t>How?</a:t>
            </a:r>
            <a:endParaRPr sz="3200">
              <a:latin typeface="Calibri"/>
              <a:cs typeface="Calibri"/>
            </a:endParaRPr>
          </a:p>
          <a:p>
            <a:pPr marL="23495">
              <a:lnSpc>
                <a:spcPct val="100000"/>
              </a:lnSpc>
              <a:spcBef>
                <a:spcPts val="675"/>
              </a:spcBef>
            </a:pPr>
            <a:r>
              <a:rPr sz="3200" spc="355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3200" spc="2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3200" spc="-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65" dirty="0">
                <a:solidFill>
                  <a:srgbClr val="FFFFFF"/>
                </a:solidFill>
                <a:latin typeface="Calibri"/>
                <a:cs typeface="Calibri"/>
              </a:rPr>
              <a:t>math.</a:t>
            </a:r>
            <a:endParaRPr sz="3200">
              <a:latin typeface="Calibri"/>
              <a:cs typeface="Calibri"/>
            </a:endParaRPr>
          </a:p>
          <a:p>
            <a:pPr marL="23495">
              <a:lnSpc>
                <a:spcPct val="100000"/>
              </a:lnSpc>
              <a:spcBef>
                <a:spcPts val="315"/>
              </a:spcBef>
            </a:pPr>
            <a:r>
              <a:rPr sz="3200" spc="125" dirty="0">
                <a:solidFill>
                  <a:srgbClr val="FFFFFF"/>
                </a:solidFill>
                <a:latin typeface="Calibri"/>
                <a:cs typeface="Calibri"/>
              </a:rPr>
              <a:t>We’re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65" dirty="0">
                <a:solidFill>
                  <a:srgbClr val="FFFFFF"/>
                </a:solidFill>
                <a:latin typeface="Calibri"/>
                <a:cs typeface="Calibri"/>
              </a:rPr>
              <a:t>going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9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65" dirty="0">
                <a:solidFill>
                  <a:srgbClr val="FFFFFF"/>
                </a:solidFill>
                <a:latin typeface="Calibri"/>
                <a:cs typeface="Calibri"/>
              </a:rPr>
              <a:t>writing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29" dirty="0">
                <a:solidFill>
                  <a:srgbClr val="FFFFFF"/>
                </a:solidFill>
                <a:latin typeface="Calibri"/>
                <a:cs typeface="Calibri"/>
              </a:rPr>
              <a:t>code.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9B0FD-09EE-45A0-B282-061CA6CACCEA}"/>
              </a:ext>
            </a:extLst>
          </p:cNvPr>
          <p:cNvSpPr txBox="1"/>
          <p:nvPr/>
        </p:nvSpPr>
        <p:spPr>
          <a:xfrm>
            <a:off x="0" y="0"/>
            <a:ext cx="20104100" cy="11309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3395C6-93B9-42C7-9CAC-D0CDC8106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473075"/>
            <a:ext cx="13956073" cy="5715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07EEFA-F603-42E0-BD59-E54BC71A030F}"/>
              </a:ext>
            </a:extLst>
          </p:cNvPr>
          <p:cNvSpPr txBox="1"/>
          <p:nvPr/>
        </p:nvSpPr>
        <p:spPr>
          <a:xfrm>
            <a:off x="1441450" y="9617075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What's a Tensor?</a:t>
            </a:r>
            <a:endParaRPr lang="en-GB" b="0" i="0" dirty="0">
              <a:solidFill>
                <a:schemeClr val="accent1"/>
              </a:solidFill>
              <a:effectLst/>
              <a:latin typeface="Roboto" panose="02000000000000000000" pitchFamily="2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698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168015"/>
            <a:ext cx="12179300" cy="28841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00050" marR="5080" indent="-387985">
              <a:lnSpc>
                <a:spcPts val="11130"/>
              </a:lnSpc>
              <a:spcBef>
                <a:spcPts val="675"/>
              </a:spcBef>
            </a:pPr>
            <a:r>
              <a:rPr spc="430" dirty="0"/>
              <a:t>“What</a:t>
            </a:r>
            <a:r>
              <a:rPr spc="-1330" dirty="0"/>
              <a:t> </a:t>
            </a:r>
            <a:r>
              <a:rPr spc="185" dirty="0"/>
              <a:t>are</a:t>
            </a:r>
            <a:r>
              <a:rPr spc="-1330" dirty="0"/>
              <a:t> </a:t>
            </a:r>
            <a:r>
              <a:rPr spc="490" dirty="0"/>
              <a:t>we</a:t>
            </a:r>
            <a:r>
              <a:rPr spc="-1325" dirty="0"/>
              <a:t> </a:t>
            </a:r>
            <a:r>
              <a:rPr spc="355" dirty="0"/>
              <a:t>going</a:t>
            </a:r>
            <a:r>
              <a:rPr spc="-1330" dirty="0"/>
              <a:t> </a:t>
            </a:r>
            <a:r>
              <a:rPr spc="640" dirty="0"/>
              <a:t>to  </a:t>
            </a:r>
            <a:r>
              <a:rPr spc="355" dirty="0"/>
              <a:t>cover?”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33583" y="1041834"/>
            <a:ext cx="7036933" cy="92248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40002" y="10284312"/>
            <a:ext cx="525018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1" spc="240" dirty="0">
                <a:solidFill>
                  <a:srgbClr val="FFFFFF"/>
                </a:solidFill>
                <a:latin typeface="Calibri"/>
                <a:cs typeface="Calibri"/>
              </a:rPr>
              <a:t>Source: </a:t>
            </a:r>
            <a:r>
              <a:rPr sz="3200" u="heavy" spc="2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@elonmusk</a:t>
            </a:r>
            <a:r>
              <a:rPr sz="3200" u="heavy" spc="-3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u="heavy" spc="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Twitter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447675" indent="-422909">
              <a:lnSpc>
                <a:spcPct val="100000"/>
              </a:lnSpc>
              <a:spcBef>
                <a:spcPts val="805"/>
              </a:spcBef>
              <a:buSzPct val="145714"/>
              <a:buChar char="•"/>
              <a:tabLst>
                <a:tab pos="448309" algn="l"/>
              </a:tabLst>
            </a:pPr>
            <a:r>
              <a:rPr sz="3500" spc="120" dirty="0"/>
              <a:t>TensorFlow</a:t>
            </a:r>
            <a:r>
              <a:rPr sz="3500" spc="-355" dirty="0"/>
              <a:t> </a:t>
            </a:r>
            <a:r>
              <a:rPr sz="3500" spc="170" dirty="0"/>
              <a:t>basics</a:t>
            </a:r>
            <a:r>
              <a:rPr sz="3500" spc="-350" dirty="0"/>
              <a:t> </a:t>
            </a:r>
            <a:r>
              <a:rPr sz="3500" spc="85" dirty="0"/>
              <a:t>&amp;</a:t>
            </a:r>
            <a:r>
              <a:rPr sz="3500" spc="-350" dirty="0"/>
              <a:t> </a:t>
            </a:r>
            <a:r>
              <a:rPr sz="3500" spc="165" dirty="0"/>
              <a:t>fundamentals</a:t>
            </a:r>
            <a:endParaRPr sz="3500"/>
          </a:p>
          <a:p>
            <a:pPr marL="447675" indent="-422909">
              <a:lnSpc>
                <a:spcPct val="100000"/>
              </a:lnSpc>
              <a:spcBef>
                <a:spcPts val="2600"/>
              </a:spcBef>
              <a:buSzPct val="145714"/>
              <a:buChar char="•"/>
              <a:tabLst>
                <a:tab pos="448309" algn="l"/>
              </a:tabLst>
            </a:pPr>
            <a:r>
              <a:rPr sz="3500" spc="165" dirty="0"/>
              <a:t>Preprocessing</a:t>
            </a:r>
            <a:r>
              <a:rPr sz="3500" spc="-355" dirty="0"/>
              <a:t> </a:t>
            </a:r>
            <a:r>
              <a:rPr sz="3500" spc="185" dirty="0"/>
              <a:t>data</a:t>
            </a:r>
            <a:r>
              <a:rPr sz="3500" spc="-350" dirty="0"/>
              <a:t> </a:t>
            </a:r>
            <a:r>
              <a:rPr sz="3500" spc="160" dirty="0"/>
              <a:t>(getting</a:t>
            </a:r>
            <a:r>
              <a:rPr sz="3500" spc="-350" dirty="0"/>
              <a:t> </a:t>
            </a:r>
            <a:r>
              <a:rPr sz="3500" spc="180" dirty="0"/>
              <a:t>it</a:t>
            </a:r>
            <a:r>
              <a:rPr sz="3500" spc="-350" dirty="0"/>
              <a:t> </a:t>
            </a:r>
            <a:r>
              <a:rPr sz="3500" spc="155" dirty="0"/>
              <a:t>into</a:t>
            </a:r>
            <a:r>
              <a:rPr sz="3500" spc="-350" dirty="0"/>
              <a:t> </a:t>
            </a:r>
            <a:r>
              <a:rPr sz="3500" spc="130" dirty="0"/>
              <a:t>tensors)</a:t>
            </a:r>
            <a:endParaRPr sz="3500"/>
          </a:p>
          <a:p>
            <a:pPr marL="447675" indent="-422909">
              <a:lnSpc>
                <a:spcPct val="100000"/>
              </a:lnSpc>
              <a:spcBef>
                <a:spcPts val="2605"/>
              </a:spcBef>
              <a:buSzPct val="145714"/>
              <a:buChar char="•"/>
              <a:tabLst>
                <a:tab pos="448309" algn="l"/>
              </a:tabLst>
            </a:pPr>
            <a:r>
              <a:rPr sz="3500" spc="120" dirty="0"/>
              <a:t>Building</a:t>
            </a:r>
            <a:r>
              <a:rPr sz="3500" spc="-350" dirty="0"/>
              <a:t> </a:t>
            </a:r>
            <a:r>
              <a:rPr sz="3500" spc="165" dirty="0"/>
              <a:t>and</a:t>
            </a:r>
            <a:r>
              <a:rPr sz="3500" spc="-350" dirty="0"/>
              <a:t> </a:t>
            </a:r>
            <a:r>
              <a:rPr sz="3500" spc="125" dirty="0"/>
              <a:t>using</a:t>
            </a:r>
            <a:r>
              <a:rPr sz="3500" spc="-350" dirty="0"/>
              <a:t> </a:t>
            </a:r>
            <a:r>
              <a:rPr sz="3500" spc="160" dirty="0"/>
              <a:t>pretrained</a:t>
            </a:r>
            <a:r>
              <a:rPr sz="3500" spc="-350" dirty="0"/>
              <a:t> </a:t>
            </a:r>
            <a:r>
              <a:rPr sz="3500" spc="245" dirty="0"/>
              <a:t>deep</a:t>
            </a:r>
            <a:r>
              <a:rPr sz="3500" spc="-345" dirty="0"/>
              <a:t> </a:t>
            </a:r>
            <a:r>
              <a:rPr sz="3500" spc="120" dirty="0"/>
              <a:t>learning</a:t>
            </a:r>
            <a:r>
              <a:rPr sz="3500" spc="-350" dirty="0"/>
              <a:t> </a:t>
            </a:r>
            <a:r>
              <a:rPr sz="3500" spc="195" dirty="0"/>
              <a:t>models</a:t>
            </a:r>
            <a:endParaRPr sz="3500"/>
          </a:p>
          <a:p>
            <a:pPr marL="447675" indent="-422909">
              <a:lnSpc>
                <a:spcPct val="100000"/>
              </a:lnSpc>
              <a:spcBef>
                <a:spcPts val="2600"/>
              </a:spcBef>
              <a:buSzPct val="145714"/>
              <a:buChar char="•"/>
              <a:tabLst>
                <a:tab pos="448309" algn="l"/>
              </a:tabLst>
            </a:pPr>
            <a:r>
              <a:rPr sz="3500" spc="165" dirty="0"/>
              <a:t>Fitting</a:t>
            </a:r>
            <a:r>
              <a:rPr sz="3500" spc="-350" dirty="0"/>
              <a:t> </a:t>
            </a:r>
            <a:r>
              <a:rPr sz="3500" spc="105" dirty="0"/>
              <a:t>a</a:t>
            </a:r>
            <a:r>
              <a:rPr sz="3500" spc="-350" dirty="0"/>
              <a:t> </a:t>
            </a:r>
            <a:r>
              <a:rPr sz="3500" spc="210" dirty="0"/>
              <a:t>model</a:t>
            </a:r>
            <a:r>
              <a:rPr sz="3500" spc="-350" dirty="0"/>
              <a:t> </a:t>
            </a:r>
            <a:r>
              <a:rPr sz="3500" spc="270" dirty="0"/>
              <a:t>to</a:t>
            </a:r>
            <a:r>
              <a:rPr sz="3500" spc="-350" dirty="0"/>
              <a:t> </a:t>
            </a:r>
            <a:r>
              <a:rPr sz="3500" spc="210" dirty="0"/>
              <a:t>the</a:t>
            </a:r>
            <a:r>
              <a:rPr sz="3500" spc="-350" dirty="0"/>
              <a:t> </a:t>
            </a:r>
            <a:r>
              <a:rPr sz="3500" spc="185" dirty="0"/>
              <a:t>data</a:t>
            </a:r>
            <a:r>
              <a:rPr sz="3500" spc="-350" dirty="0"/>
              <a:t> </a:t>
            </a:r>
            <a:r>
              <a:rPr sz="3500" spc="90" dirty="0"/>
              <a:t>(learning</a:t>
            </a:r>
            <a:r>
              <a:rPr sz="3500" spc="-350" dirty="0"/>
              <a:t> </a:t>
            </a:r>
            <a:r>
              <a:rPr sz="3500" spc="145" dirty="0"/>
              <a:t>patterns)</a:t>
            </a:r>
            <a:endParaRPr sz="3500"/>
          </a:p>
          <a:p>
            <a:pPr marL="447675" indent="-422909">
              <a:lnSpc>
                <a:spcPct val="100000"/>
              </a:lnSpc>
              <a:spcBef>
                <a:spcPts val="2605"/>
              </a:spcBef>
              <a:buSzPct val="145714"/>
              <a:buChar char="•"/>
              <a:tabLst>
                <a:tab pos="448309" algn="l"/>
              </a:tabLst>
            </a:pPr>
            <a:r>
              <a:rPr sz="3500" spc="170" dirty="0"/>
              <a:t>Making</a:t>
            </a:r>
            <a:r>
              <a:rPr sz="3500" spc="-350" dirty="0"/>
              <a:t> </a:t>
            </a:r>
            <a:r>
              <a:rPr sz="3500" spc="185" dirty="0"/>
              <a:t>predictions</a:t>
            </a:r>
            <a:r>
              <a:rPr sz="3500" spc="-350" dirty="0"/>
              <a:t> </a:t>
            </a:r>
            <a:r>
              <a:rPr sz="3500" spc="190" dirty="0"/>
              <a:t>with</a:t>
            </a:r>
            <a:r>
              <a:rPr sz="3500" spc="-350" dirty="0"/>
              <a:t> </a:t>
            </a:r>
            <a:r>
              <a:rPr sz="3500" spc="105" dirty="0"/>
              <a:t>a</a:t>
            </a:r>
            <a:r>
              <a:rPr sz="3500" spc="-350" dirty="0"/>
              <a:t> </a:t>
            </a:r>
            <a:r>
              <a:rPr sz="3500" spc="210" dirty="0"/>
              <a:t>model</a:t>
            </a:r>
            <a:r>
              <a:rPr sz="3500" spc="-350" dirty="0"/>
              <a:t> </a:t>
            </a:r>
            <a:r>
              <a:rPr sz="3500" spc="80" dirty="0"/>
              <a:t>(using</a:t>
            </a:r>
            <a:r>
              <a:rPr sz="3500" spc="-350" dirty="0"/>
              <a:t> </a:t>
            </a:r>
            <a:r>
              <a:rPr sz="3500" spc="145" dirty="0"/>
              <a:t>patterns)</a:t>
            </a:r>
            <a:endParaRPr sz="3500"/>
          </a:p>
          <a:p>
            <a:pPr marL="447675" indent="-422909">
              <a:lnSpc>
                <a:spcPct val="100000"/>
              </a:lnSpc>
              <a:spcBef>
                <a:spcPts val="2600"/>
              </a:spcBef>
              <a:buSzPct val="145714"/>
              <a:buChar char="•"/>
              <a:tabLst>
                <a:tab pos="448309" algn="l"/>
              </a:tabLst>
            </a:pPr>
            <a:r>
              <a:rPr sz="3500" spc="105" dirty="0"/>
              <a:t>Evaluating </a:t>
            </a:r>
            <a:r>
              <a:rPr sz="3500" spc="210" dirty="0"/>
              <a:t>model</a:t>
            </a:r>
            <a:r>
              <a:rPr sz="3500" spc="-810" dirty="0"/>
              <a:t> </a:t>
            </a:r>
            <a:r>
              <a:rPr sz="3500" spc="185" dirty="0"/>
              <a:t>predictions</a:t>
            </a:r>
            <a:endParaRPr sz="3500"/>
          </a:p>
          <a:p>
            <a:pPr marL="447675" indent="-422909">
              <a:lnSpc>
                <a:spcPct val="100000"/>
              </a:lnSpc>
              <a:spcBef>
                <a:spcPts val="2600"/>
              </a:spcBef>
              <a:buSzPct val="145714"/>
              <a:buChar char="•"/>
              <a:tabLst>
                <a:tab pos="448309" algn="l"/>
              </a:tabLst>
            </a:pPr>
            <a:r>
              <a:rPr sz="3500" spc="110" dirty="0"/>
              <a:t>Saving</a:t>
            </a:r>
            <a:r>
              <a:rPr sz="3500" spc="-355" dirty="0"/>
              <a:t> </a:t>
            </a:r>
            <a:r>
              <a:rPr sz="3500" spc="165" dirty="0"/>
              <a:t>and</a:t>
            </a:r>
            <a:r>
              <a:rPr sz="3500" spc="-350" dirty="0"/>
              <a:t> </a:t>
            </a:r>
            <a:r>
              <a:rPr sz="3500" spc="155" dirty="0"/>
              <a:t>loading</a:t>
            </a:r>
            <a:r>
              <a:rPr sz="3500" spc="-350" dirty="0"/>
              <a:t> </a:t>
            </a:r>
            <a:r>
              <a:rPr sz="3500" spc="195" dirty="0"/>
              <a:t>models</a:t>
            </a:r>
            <a:endParaRPr sz="3500"/>
          </a:p>
          <a:p>
            <a:pPr marL="447675" indent="-422909">
              <a:lnSpc>
                <a:spcPct val="100000"/>
              </a:lnSpc>
              <a:spcBef>
                <a:spcPts val="2605"/>
              </a:spcBef>
              <a:buSzPct val="145714"/>
              <a:buChar char="•"/>
              <a:tabLst>
                <a:tab pos="448309" algn="l"/>
              </a:tabLst>
            </a:pPr>
            <a:r>
              <a:rPr sz="3500" spc="150" dirty="0"/>
              <a:t>Using</a:t>
            </a:r>
            <a:r>
              <a:rPr sz="3500" spc="-350" dirty="0"/>
              <a:t> </a:t>
            </a:r>
            <a:r>
              <a:rPr sz="3500" spc="105" dirty="0"/>
              <a:t>a</a:t>
            </a:r>
            <a:r>
              <a:rPr sz="3500" spc="-350" dirty="0"/>
              <a:t> </a:t>
            </a:r>
            <a:r>
              <a:rPr sz="3500" spc="160" dirty="0"/>
              <a:t>trained</a:t>
            </a:r>
            <a:r>
              <a:rPr sz="3500" spc="-350" dirty="0"/>
              <a:t> </a:t>
            </a:r>
            <a:r>
              <a:rPr sz="3500" spc="210" dirty="0"/>
              <a:t>model</a:t>
            </a:r>
            <a:r>
              <a:rPr sz="3500" spc="-350" dirty="0"/>
              <a:t> </a:t>
            </a:r>
            <a:r>
              <a:rPr sz="3500" spc="270" dirty="0"/>
              <a:t>to</a:t>
            </a:r>
            <a:r>
              <a:rPr sz="3500" spc="-350" dirty="0"/>
              <a:t> </a:t>
            </a:r>
            <a:r>
              <a:rPr sz="3500" spc="180" dirty="0"/>
              <a:t>make</a:t>
            </a:r>
            <a:r>
              <a:rPr sz="3500" spc="-350" dirty="0"/>
              <a:t> </a:t>
            </a:r>
            <a:r>
              <a:rPr sz="3500" spc="185" dirty="0"/>
              <a:t>predictions</a:t>
            </a:r>
            <a:r>
              <a:rPr sz="3500" spc="-350" dirty="0"/>
              <a:t> </a:t>
            </a:r>
            <a:r>
              <a:rPr sz="3500" spc="180" dirty="0"/>
              <a:t>on</a:t>
            </a:r>
            <a:r>
              <a:rPr sz="3500" spc="-350" dirty="0"/>
              <a:t> </a:t>
            </a:r>
            <a:r>
              <a:rPr sz="3500" spc="225" dirty="0"/>
              <a:t>custom</a:t>
            </a:r>
            <a:r>
              <a:rPr sz="3500" spc="-350" dirty="0"/>
              <a:t> </a:t>
            </a:r>
            <a:r>
              <a:rPr sz="3500" spc="185" dirty="0"/>
              <a:t>data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6974040" y="9669877"/>
            <a:ext cx="15614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5" dirty="0">
                <a:solidFill>
                  <a:srgbClr val="FFFFFF"/>
                </a:solidFill>
                <a:latin typeface="Arial"/>
                <a:cs typeface="Arial"/>
              </a:rPr>
              <a:t>How:</a:t>
            </a:r>
            <a:endParaRPr sz="4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36256" y="9237721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02334" y="9237721"/>
            <a:ext cx="1570632" cy="157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289634" y="9026074"/>
            <a:ext cx="3830320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245995" algn="l"/>
              </a:tabLst>
            </a:pPr>
            <a:r>
              <a:rPr sz="12350" spc="-7850" dirty="0">
                <a:solidFill>
                  <a:srgbClr val="FFFFFF"/>
                </a:solidFill>
                <a:latin typeface="Segoe UI Emoji"/>
                <a:cs typeface="Segoe UI Emoji"/>
              </a:rPr>
              <a:t>👩🍳	</a:t>
            </a:r>
            <a:r>
              <a:rPr sz="12350" spc="-7605" dirty="0">
                <a:solidFill>
                  <a:srgbClr val="FFFFFF"/>
                </a:solidFill>
                <a:latin typeface="Segoe UI Emoji"/>
                <a:cs typeface="Segoe UI Emoji"/>
              </a:rPr>
              <a:t>👩🔬</a:t>
            </a:r>
            <a:endParaRPr sz="12350">
              <a:latin typeface="Segoe UI Emoji"/>
              <a:cs typeface="Segoe UI Emoj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45007" y="363454"/>
            <a:ext cx="12623165" cy="1297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350" spc="409" dirty="0"/>
              <a:t>What</a:t>
            </a:r>
            <a:r>
              <a:rPr sz="8350" spc="-1185" dirty="0"/>
              <a:t> </a:t>
            </a:r>
            <a:r>
              <a:rPr sz="8350" spc="200" dirty="0"/>
              <a:t>we’re</a:t>
            </a:r>
            <a:r>
              <a:rPr sz="8350" spc="-1180" dirty="0"/>
              <a:t> </a:t>
            </a:r>
            <a:r>
              <a:rPr sz="8350" spc="290" dirty="0"/>
              <a:t>going</a:t>
            </a:r>
            <a:r>
              <a:rPr sz="8350" spc="-1180" dirty="0"/>
              <a:t> </a:t>
            </a:r>
            <a:r>
              <a:rPr sz="8350" spc="545" dirty="0"/>
              <a:t>to</a:t>
            </a:r>
            <a:r>
              <a:rPr sz="8350" spc="-1180" dirty="0"/>
              <a:t> </a:t>
            </a:r>
            <a:r>
              <a:rPr sz="8350" spc="265" dirty="0"/>
              <a:t>cover</a:t>
            </a:r>
            <a:endParaRPr sz="8350"/>
          </a:p>
        </p:txBody>
      </p:sp>
      <p:sp>
        <p:nvSpPr>
          <p:cNvPr id="8" name="object 8"/>
          <p:cNvSpPr txBox="1"/>
          <p:nvPr/>
        </p:nvSpPr>
        <p:spPr>
          <a:xfrm rot="21540000">
            <a:off x="12962333" y="1623220"/>
            <a:ext cx="2728965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30"/>
              </a:lnSpc>
            </a:pPr>
            <a:r>
              <a:rPr sz="4950" b="1" spc="-40" dirty="0">
                <a:solidFill>
                  <a:srgbClr val="FFFFFF"/>
                </a:solidFill>
                <a:latin typeface="Arial"/>
                <a:cs typeface="Arial"/>
              </a:rPr>
              <a:t>(broadly)</a:t>
            </a:r>
            <a:endParaRPr sz="4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21540000">
            <a:off x="5027286" y="9187491"/>
            <a:ext cx="4503607" cy="314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5"/>
              </a:lnSpc>
            </a:pP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(we’ll </a:t>
            </a:r>
            <a:r>
              <a:rPr sz="3675" b="1" spc="-547" baseline="2267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3675" b="1" spc="-157" baseline="3401" dirty="0">
                <a:solidFill>
                  <a:srgbClr val="FFFFFF"/>
                </a:solidFill>
                <a:latin typeface="Arial"/>
                <a:cs typeface="Arial"/>
              </a:rPr>
              <a:t>cooking </a:t>
            </a:r>
            <a:r>
              <a:rPr sz="3675" b="1" spc="-232" baseline="5668" dirty="0">
                <a:solidFill>
                  <a:srgbClr val="FFFFFF"/>
                </a:solidFill>
                <a:latin typeface="Arial"/>
                <a:cs typeface="Arial"/>
              </a:rPr>
              <a:t>up </a:t>
            </a:r>
            <a:r>
              <a:rPr sz="3675" b="1" spc="-187" baseline="6802" dirty="0">
                <a:solidFill>
                  <a:srgbClr val="FFFFFF"/>
                </a:solidFill>
                <a:latin typeface="Arial"/>
                <a:cs typeface="Arial"/>
              </a:rPr>
              <a:t>lots </a:t>
            </a:r>
            <a:r>
              <a:rPr sz="3675" b="1" spc="-179" baseline="90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75" b="1" spc="-150" baseline="90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77" baseline="9070" dirty="0">
                <a:solidFill>
                  <a:srgbClr val="FFFFFF"/>
                </a:solidFill>
                <a:latin typeface="Arial"/>
                <a:cs typeface="Arial"/>
              </a:rPr>
              <a:t>code!)</a:t>
            </a:r>
            <a:endParaRPr sz="3675" baseline="907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5007" y="363454"/>
            <a:ext cx="12623165" cy="1297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350" spc="409" dirty="0"/>
              <a:t>What</a:t>
            </a:r>
            <a:r>
              <a:rPr sz="8350" spc="-1185" dirty="0"/>
              <a:t> </a:t>
            </a:r>
            <a:r>
              <a:rPr sz="8350" spc="200" dirty="0"/>
              <a:t>we’re</a:t>
            </a:r>
            <a:r>
              <a:rPr sz="8350" spc="-1180" dirty="0"/>
              <a:t> </a:t>
            </a:r>
            <a:r>
              <a:rPr sz="8350" spc="290" dirty="0"/>
              <a:t>going</a:t>
            </a:r>
            <a:r>
              <a:rPr sz="8350" spc="-1180" dirty="0"/>
              <a:t> </a:t>
            </a:r>
            <a:r>
              <a:rPr sz="8350" spc="545" dirty="0"/>
              <a:t>to</a:t>
            </a:r>
            <a:r>
              <a:rPr sz="8350" spc="-1180" dirty="0"/>
              <a:t> </a:t>
            </a:r>
            <a:r>
              <a:rPr sz="8350" spc="265" dirty="0"/>
              <a:t>cover</a:t>
            </a:r>
            <a:endParaRPr sz="8350"/>
          </a:p>
        </p:txBody>
      </p:sp>
      <p:sp>
        <p:nvSpPr>
          <p:cNvPr id="3" name="object 3"/>
          <p:cNvSpPr/>
          <p:nvPr/>
        </p:nvSpPr>
        <p:spPr>
          <a:xfrm>
            <a:off x="462654" y="3522553"/>
            <a:ext cx="19089370" cy="3898900"/>
          </a:xfrm>
          <a:custGeom>
            <a:avLst/>
            <a:gdLst/>
            <a:ahLst/>
            <a:cxnLst/>
            <a:rect l="l" t="t" r="r" b="b"/>
            <a:pathLst>
              <a:path w="19089370" h="3898900">
                <a:moveTo>
                  <a:pt x="18344018" y="0"/>
                </a:moveTo>
                <a:lnTo>
                  <a:pt x="745286" y="0"/>
                </a:lnTo>
                <a:lnTo>
                  <a:pt x="611954" y="400"/>
                </a:lnTo>
                <a:lnTo>
                  <a:pt x="554110" y="1352"/>
                </a:lnTo>
                <a:lnTo>
                  <a:pt x="501665" y="3206"/>
                </a:lnTo>
                <a:lnTo>
                  <a:pt x="454261" y="6262"/>
                </a:lnTo>
                <a:lnTo>
                  <a:pt x="411538" y="10822"/>
                </a:lnTo>
                <a:lnTo>
                  <a:pt x="373134" y="17185"/>
                </a:lnTo>
                <a:lnTo>
                  <a:pt x="307849" y="36524"/>
                </a:lnTo>
                <a:lnTo>
                  <a:pt x="261861" y="56191"/>
                </a:lnTo>
                <a:lnTo>
                  <a:pt x="218695" y="80557"/>
                </a:lnTo>
                <a:lnTo>
                  <a:pt x="178664" y="109307"/>
                </a:lnTo>
                <a:lnTo>
                  <a:pt x="142080" y="142130"/>
                </a:lnTo>
                <a:lnTo>
                  <a:pt x="109257" y="178714"/>
                </a:lnTo>
                <a:lnTo>
                  <a:pt x="80507" y="218745"/>
                </a:lnTo>
                <a:lnTo>
                  <a:pt x="56141" y="261911"/>
                </a:lnTo>
                <a:lnTo>
                  <a:pt x="36474" y="307899"/>
                </a:lnTo>
                <a:lnTo>
                  <a:pt x="17135" y="373184"/>
                </a:lnTo>
                <a:lnTo>
                  <a:pt x="10772" y="411587"/>
                </a:lnTo>
                <a:lnTo>
                  <a:pt x="6212" y="454311"/>
                </a:lnTo>
                <a:lnTo>
                  <a:pt x="3156" y="501715"/>
                </a:lnTo>
                <a:lnTo>
                  <a:pt x="1302" y="554159"/>
                </a:lnTo>
                <a:lnTo>
                  <a:pt x="350" y="612004"/>
                </a:lnTo>
                <a:lnTo>
                  <a:pt x="0" y="675609"/>
                </a:lnTo>
                <a:lnTo>
                  <a:pt x="0" y="3222667"/>
                </a:lnTo>
                <a:lnTo>
                  <a:pt x="350" y="3286272"/>
                </a:lnTo>
                <a:lnTo>
                  <a:pt x="1302" y="3344117"/>
                </a:lnTo>
                <a:lnTo>
                  <a:pt x="3156" y="3396561"/>
                </a:lnTo>
                <a:lnTo>
                  <a:pt x="6212" y="3443965"/>
                </a:lnTo>
                <a:lnTo>
                  <a:pt x="10772" y="3486689"/>
                </a:lnTo>
                <a:lnTo>
                  <a:pt x="17135" y="3525092"/>
                </a:lnTo>
                <a:lnTo>
                  <a:pt x="36474" y="3590377"/>
                </a:lnTo>
                <a:lnTo>
                  <a:pt x="56141" y="3636365"/>
                </a:lnTo>
                <a:lnTo>
                  <a:pt x="80507" y="3679531"/>
                </a:lnTo>
                <a:lnTo>
                  <a:pt x="109257" y="3719562"/>
                </a:lnTo>
                <a:lnTo>
                  <a:pt x="142080" y="3756146"/>
                </a:lnTo>
                <a:lnTo>
                  <a:pt x="178664" y="3788969"/>
                </a:lnTo>
                <a:lnTo>
                  <a:pt x="218695" y="3817720"/>
                </a:lnTo>
                <a:lnTo>
                  <a:pt x="261861" y="3842085"/>
                </a:lnTo>
                <a:lnTo>
                  <a:pt x="307849" y="3861752"/>
                </a:lnTo>
                <a:lnTo>
                  <a:pt x="373134" y="3881092"/>
                </a:lnTo>
                <a:lnTo>
                  <a:pt x="411538" y="3887455"/>
                </a:lnTo>
                <a:lnTo>
                  <a:pt x="454261" y="3892014"/>
                </a:lnTo>
                <a:lnTo>
                  <a:pt x="501665" y="3895070"/>
                </a:lnTo>
                <a:lnTo>
                  <a:pt x="554110" y="3896924"/>
                </a:lnTo>
                <a:lnTo>
                  <a:pt x="611954" y="3897876"/>
                </a:lnTo>
                <a:lnTo>
                  <a:pt x="745286" y="3898277"/>
                </a:lnTo>
                <a:lnTo>
                  <a:pt x="18344018" y="3898277"/>
                </a:lnTo>
                <a:lnTo>
                  <a:pt x="18413743" y="3898227"/>
                </a:lnTo>
                <a:lnTo>
                  <a:pt x="18477348" y="3897876"/>
                </a:lnTo>
                <a:lnTo>
                  <a:pt x="18535193" y="3896924"/>
                </a:lnTo>
                <a:lnTo>
                  <a:pt x="18587637" y="3895070"/>
                </a:lnTo>
                <a:lnTo>
                  <a:pt x="18635042" y="3892014"/>
                </a:lnTo>
                <a:lnTo>
                  <a:pt x="18677766" y="3887455"/>
                </a:lnTo>
                <a:lnTo>
                  <a:pt x="18716171" y="3881092"/>
                </a:lnTo>
                <a:lnTo>
                  <a:pt x="18781460" y="3861752"/>
                </a:lnTo>
                <a:lnTo>
                  <a:pt x="18827446" y="3842085"/>
                </a:lnTo>
                <a:lnTo>
                  <a:pt x="18870610" y="3817720"/>
                </a:lnTo>
                <a:lnTo>
                  <a:pt x="18910641" y="3788969"/>
                </a:lnTo>
                <a:lnTo>
                  <a:pt x="18947225" y="3756146"/>
                </a:lnTo>
                <a:lnTo>
                  <a:pt x="18980049" y="3719562"/>
                </a:lnTo>
                <a:lnTo>
                  <a:pt x="19008800" y="3679531"/>
                </a:lnTo>
                <a:lnTo>
                  <a:pt x="19033166" y="3636365"/>
                </a:lnTo>
                <a:lnTo>
                  <a:pt x="19052834" y="3590377"/>
                </a:lnTo>
                <a:lnTo>
                  <a:pt x="19072172" y="3525092"/>
                </a:lnTo>
                <a:lnTo>
                  <a:pt x="19078535" y="3486689"/>
                </a:lnTo>
                <a:lnTo>
                  <a:pt x="19083094" y="3443965"/>
                </a:lnTo>
                <a:lnTo>
                  <a:pt x="19086150" y="3396561"/>
                </a:lnTo>
                <a:lnTo>
                  <a:pt x="19088004" y="3344117"/>
                </a:lnTo>
                <a:lnTo>
                  <a:pt x="19088956" y="3286272"/>
                </a:lnTo>
                <a:lnTo>
                  <a:pt x="19089306" y="3222667"/>
                </a:lnTo>
                <a:lnTo>
                  <a:pt x="19089306" y="675609"/>
                </a:lnTo>
                <a:lnTo>
                  <a:pt x="19088956" y="612004"/>
                </a:lnTo>
                <a:lnTo>
                  <a:pt x="19088004" y="554159"/>
                </a:lnTo>
                <a:lnTo>
                  <a:pt x="19086150" y="501715"/>
                </a:lnTo>
                <a:lnTo>
                  <a:pt x="19083094" y="454311"/>
                </a:lnTo>
                <a:lnTo>
                  <a:pt x="19078535" y="411587"/>
                </a:lnTo>
                <a:lnTo>
                  <a:pt x="19072172" y="373184"/>
                </a:lnTo>
                <a:lnTo>
                  <a:pt x="19052834" y="307899"/>
                </a:lnTo>
                <a:lnTo>
                  <a:pt x="19033166" y="261911"/>
                </a:lnTo>
                <a:lnTo>
                  <a:pt x="19008800" y="218745"/>
                </a:lnTo>
                <a:lnTo>
                  <a:pt x="18980049" y="178714"/>
                </a:lnTo>
                <a:lnTo>
                  <a:pt x="18947225" y="142130"/>
                </a:lnTo>
                <a:lnTo>
                  <a:pt x="18910641" y="109307"/>
                </a:lnTo>
                <a:lnTo>
                  <a:pt x="18870610" y="80557"/>
                </a:lnTo>
                <a:lnTo>
                  <a:pt x="18827446" y="56191"/>
                </a:lnTo>
                <a:lnTo>
                  <a:pt x="18781460" y="36524"/>
                </a:lnTo>
                <a:lnTo>
                  <a:pt x="18716171" y="17185"/>
                </a:lnTo>
                <a:lnTo>
                  <a:pt x="18677766" y="10822"/>
                </a:lnTo>
                <a:lnTo>
                  <a:pt x="18635042" y="6262"/>
                </a:lnTo>
                <a:lnTo>
                  <a:pt x="18587637" y="3206"/>
                </a:lnTo>
                <a:lnTo>
                  <a:pt x="18535193" y="1352"/>
                </a:lnTo>
                <a:lnTo>
                  <a:pt x="18477348" y="400"/>
                </a:lnTo>
                <a:lnTo>
                  <a:pt x="183440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991" y="3589713"/>
            <a:ext cx="19155374" cy="3763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40051" y="7630208"/>
            <a:ext cx="70478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7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950" b="1" spc="-5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320" dirty="0">
                <a:solidFill>
                  <a:srgbClr val="FFFFFF"/>
                </a:solidFill>
                <a:latin typeface="Calibri"/>
                <a:cs typeface="Calibri"/>
              </a:rPr>
              <a:t>TensorFlow </a:t>
            </a:r>
            <a:r>
              <a:rPr sz="4950" b="1" spc="350" dirty="0">
                <a:solidFill>
                  <a:srgbClr val="FFFFFF"/>
                </a:solidFill>
                <a:latin typeface="Calibri"/>
                <a:cs typeface="Calibri"/>
              </a:rPr>
              <a:t>workflow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168015"/>
            <a:ext cx="12922885" cy="28841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00050" marR="15875" indent="-387985">
              <a:lnSpc>
                <a:spcPts val="11130"/>
              </a:lnSpc>
              <a:spcBef>
                <a:spcPts val="675"/>
              </a:spcBef>
            </a:pPr>
            <a:r>
              <a:rPr spc="430" dirty="0"/>
              <a:t>“How</a:t>
            </a:r>
            <a:r>
              <a:rPr spc="-1330" dirty="0"/>
              <a:t> </a:t>
            </a:r>
            <a:r>
              <a:rPr spc="250" dirty="0"/>
              <a:t>should</a:t>
            </a:r>
            <a:r>
              <a:rPr spc="-1325" dirty="0"/>
              <a:t> </a:t>
            </a:r>
            <a:r>
              <a:rPr spc="-1045" dirty="0"/>
              <a:t>I</a:t>
            </a:r>
            <a:r>
              <a:rPr spc="-1325" dirty="0"/>
              <a:t> </a:t>
            </a:r>
            <a:r>
              <a:rPr spc="330" dirty="0"/>
              <a:t>approach  </a:t>
            </a:r>
            <a:r>
              <a:rPr spc="254" dirty="0"/>
              <a:t>this</a:t>
            </a:r>
            <a:r>
              <a:rPr spc="-1320" dirty="0"/>
              <a:t> </a:t>
            </a:r>
            <a:r>
              <a:rPr spc="305" dirty="0"/>
              <a:t>course?”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33588" y="5817546"/>
            <a:ext cx="376951" cy="376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247596" y="6566770"/>
            <a:ext cx="376951" cy="376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2666" y="8792389"/>
            <a:ext cx="376951" cy="376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69947" y="1981348"/>
            <a:ext cx="16823055" cy="874522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82270" indent="-357505">
              <a:lnSpc>
                <a:spcPct val="100000"/>
              </a:lnSpc>
              <a:spcBef>
                <a:spcPts val="750"/>
              </a:spcBef>
              <a:buSzPct val="145762"/>
              <a:buChar char="•"/>
              <a:tabLst>
                <a:tab pos="382905" algn="l"/>
              </a:tabLst>
            </a:pPr>
            <a:r>
              <a:rPr sz="2950" spc="170" dirty="0">
                <a:solidFill>
                  <a:srgbClr val="FFFFFF"/>
                </a:solidFill>
                <a:latin typeface="Tahoma"/>
                <a:cs typeface="Tahoma"/>
              </a:rPr>
              <a:t>Write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29" dirty="0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Tahoma"/>
                <a:cs typeface="Tahoma"/>
              </a:rPr>
              <a:t>(lots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4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it,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Tahoma"/>
                <a:cs typeface="Tahoma"/>
              </a:rPr>
              <a:t>follow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Tahoma"/>
                <a:cs typeface="Tahoma"/>
              </a:rPr>
              <a:t>along,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Tahoma"/>
                <a:cs typeface="Tahoma"/>
              </a:rPr>
              <a:t>let’s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Tahoma"/>
                <a:cs typeface="Tahoma"/>
              </a:rPr>
              <a:t>make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Tahoma"/>
                <a:cs typeface="Tahoma"/>
              </a:rPr>
              <a:t>mistakes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Tahoma"/>
                <a:cs typeface="Tahoma"/>
              </a:rPr>
              <a:t>together)</a:t>
            </a:r>
            <a:endParaRPr sz="2950">
              <a:latin typeface="Tahoma"/>
              <a:cs typeface="Tahoma"/>
            </a:endParaRPr>
          </a:p>
          <a:p>
            <a:pPr marL="748665" lvl="1" indent="-357505">
              <a:lnSpc>
                <a:spcPct val="100000"/>
              </a:lnSpc>
              <a:spcBef>
                <a:spcPts val="2270"/>
              </a:spcBef>
              <a:buSzPct val="145762"/>
              <a:buChar char="•"/>
              <a:tabLst>
                <a:tab pos="749300" algn="l"/>
              </a:tabLst>
            </a:pPr>
            <a:r>
              <a:rPr sz="2950" spc="229" dirty="0">
                <a:solidFill>
                  <a:srgbClr val="FFFFFF"/>
                </a:solidFill>
                <a:latin typeface="Tahoma"/>
                <a:cs typeface="Tahoma"/>
              </a:rPr>
              <a:t>Motto</a:t>
            </a:r>
            <a:r>
              <a:rPr sz="29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270" dirty="0">
                <a:solidFill>
                  <a:srgbClr val="FFFFFF"/>
                </a:solidFill>
                <a:latin typeface="Tahoma"/>
                <a:cs typeface="Tahoma"/>
              </a:rPr>
              <a:t>#1: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“If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Tahoma"/>
                <a:cs typeface="Tahoma"/>
              </a:rPr>
              <a:t>doubt,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Tahoma"/>
                <a:cs typeface="Tahoma"/>
              </a:rPr>
              <a:t>run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4" dirty="0">
                <a:solidFill>
                  <a:srgbClr val="FFFFFF"/>
                </a:solidFill>
                <a:latin typeface="Tahoma"/>
                <a:cs typeface="Tahoma"/>
              </a:rPr>
              <a:t>code”</a:t>
            </a:r>
            <a:endParaRPr sz="2950">
              <a:latin typeface="Tahoma"/>
              <a:cs typeface="Tahoma"/>
            </a:endParaRPr>
          </a:p>
          <a:p>
            <a:pPr marL="382270" indent="-357505">
              <a:lnSpc>
                <a:spcPct val="100000"/>
              </a:lnSpc>
              <a:spcBef>
                <a:spcPts val="2275"/>
              </a:spcBef>
              <a:buSzPct val="145762"/>
              <a:buChar char="•"/>
              <a:tabLst>
                <a:tab pos="382905" algn="l"/>
              </a:tabLst>
            </a:pPr>
            <a:r>
              <a:rPr sz="2950" spc="130" dirty="0">
                <a:solidFill>
                  <a:srgbClr val="FFFFFF"/>
                </a:solidFill>
                <a:latin typeface="Tahoma"/>
                <a:cs typeface="Tahoma"/>
              </a:rPr>
              <a:t>Explore </a:t>
            </a:r>
            <a:r>
              <a:rPr sz="2950" spc="8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2950" spc="-7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Tahoma"/>
                <a:cs typeface="Tahoma"/>
              </a:rPr>
              <a:t>experiment</a:t>
            </a:r>
            <a:endParaRPr sz="2950">
              <a:latin typeface="Tahoma"/>
              <a:cs typeface="Tahoma"/>
            </a:endParaRPr>
          </a:p>
          <a:p>
            <a:pPr marL="748665" lvl="1" indent="-357505">
              <a:lnSpc>
                <a:spcPct val="100000"/>
              </a:lnSpc>
              <a:spcBef>
                <a:spcPts val="2270"/>
              </a:spcBef>
              <a:buSzPct val="145762"/>
              <a:buChar char="•"/>
              <a:tabLst>
                <a:tab pos="749300" algn="l"/>
              </a:tabLst>
            </a:pPr>
            <a:r>
              <a:rPr sz="2950" spc="229" dirty="0">
                <a:solidFill>
                  <a:srgbClr val="FFFFFF"/>
                </a:solidFill>
                <a:latin typeface="Tahoma"/>
                <a:cs typeface="Tahoma"/>
              </a:rPr>
              <a:t>Motto</a:t>
            </a:r>
            <a:r>
              <a:rPr sz="29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35" dirty="0">
                <a:solidFill>
                  <a:srgbClr val="FFFFFF"/>
                </a:solidFill>
                <a:latin typeface="Tahoma"/>
                <a:cs typeface="Tahoma"/>
              </a:rPr>
              <a:t>#2: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Tahoma"/>
                <a:cs typeface="Tahoma"/>
              </a:rPr>
              <a:t>“Experiment,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Tahoma"/>
                <a:cs typeface="Tahoma"/>
              </a:rPr>
              <a:t>experiment,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Tahoma"/>
                <a:cs typeface="Tahoma"/>
              </a:rPr>
              <a:t>experiment”</a:t>
            </a:r>
            <a:endParaRPr sz="2950">
              <a:latin typeface="Tahoma"/>
              <a:cs typeface="Tahoma"/>
            </a:endParaRPr>
          </a:p>
          <a:p>
            <a:pPr marL="748665" lvl="1" indent="-357505">
              <a:lnSpc>
                <a:spcPct val="100000"/>
              </a:lnSpc>
              <a:spcBef>
                <a:spcPts val="2275"/>
              </a:spcBef>
              <a:buSzPct val="145762"/>
              <a:buChar char="•"/>
              <a:tabLst>
                <a:tab pos="749300" algn="l"/>
              </a:tabLst>
            </a:pPr>
            <a:r>
              <a:rPr sz="2950" spc="229" dirty="0">
                <a:solidFill>
                  <a:srgbClr val="FFFFFF"/>
                </a:solidFill>
                <a:latin typeface="Tahoma"/>
                <a:cs typeface="Tahoma"/>
              </a:rPr>
              <a:t>Motto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40" dirty="0">
                <a:solidFill>
                  <a:srgbClr val="FFFFFF"/>
                </a:solidFill>
                <a:latin typeface="Tahoma"/>
                <a:cs typeface="Tahoma"/>
              </a:rPr>
              <a:t>#3:</a:t>
            </a:r>
            <a:r>
              <a:rPr sz="29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Tahoma"/>
                <a:cs typeface="Tahoma"/>
              </a:rPr>
              <a:t>“Visualize,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Tahoma"/>
                <a:cs typeface="Tahoma"/>
              </a:rPr>
              <a:t>visualize,</a:t>
            </a:r>
            <a:r>
              <a:rPr sz="29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Tahoma"/>
                <a:cs typeface="Tahoma"/>
              </a:rPr>
              <a:t>visualize”</a:t>
            </a:r>
            <a:r>
              <a:rPr sz="29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Tahoma"/>
                <a:cs typeface="Tahoma"/>
              </a:rPr>
              <a:t>(recreate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Tahoma"/>
                <a:cs typeface="Tahoma"/>
              </a:rPr>
              <a:t>things</a:t>
            </a:r>
            <a:r>
              <a:rPr sz="29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9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Tahoma"/>
                <a:cs typeface="Tahoma"/>
              </a:rPr>
              <a:t>ways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sz="29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29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Tahoma"/>
                <a:cs typeface="Tahoma"/>
              </a:rPr>
              <a:t>understand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Tahoma"/>
                <a:cs typeface="Tahoma"/>
              </a:rPr>
              <a:t>them)</a:t>
            </a:r>
            <a:endParaRPr sz="2950">
              <a:latin typeface="Tahoma"/>
              <a:cs typeface="Tahoma"/>
            </a:endParaRPr>
          </a:p>
          <a:p>
            <a:pPr marL="382270" indent="-357505">
              <a:lnSpc>
                <a:spcPct val="100000"/>
              </a:lnSpc>
              <a:spcBef>
                <a:spcPts val="2270"/>
              </a:spcBef>
              <a:buSzPct val="145762"/>
              <a:buChar char="•"/>
              <a:tabLst>
                <a:tab pos="382905" algn="l"/>
              </a:tabLst>
            </a:pPr>
            <a:r>
              <a:rPr sz="2950" spc="229" dirty="0">
                <a:solidFill>
                  <a:srgbClr val="FFFFFF"/>
                </a:solidFill>
                <a:latin typeface="Tahoma"/>
                <a:cs typeface="Tahoma"/>
              </a:rPr>
              <a:t>Ask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Tahoma"/>
                <a:cs typeface="Tahoma"/>
              </a:rPr>
              <a:t>questions</a:t>
            </a:r>
            <a:r>
              <a:rPr sz="29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5" dirty="0">
                <a:solidFill>
                  <a:srgbClr val="FFFFFF"/>
                </a:solidFill>
                <a:latin typeface="Tahoma"/>
                <a:cs typeface="Tahoma"/>
              </a:rPr>
              <a:t>(including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Tahoma"/>
                <a:cs typeface="Tahoma"/>
              </a:rPr>
              <a:t>“dumb”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Tahoma"/>
                <a:cs typeface="Tahoma"/>
              </a:rPr>
              <a:t>ones)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085" dirty="0">
                <a:solidFill>
                  <a:srgbClr val="FFFFFF"/>
                </a:solidFill>
                <a:latin typeface="Segoe UI Emoji"/>
                <a:cs typeface="Segoe UI Emoji"/>
              </a:rPr>
              <a:t>🤔</a:t>
            </a:r>
            <a:endParaRPr sz="2950">
              <a:latin typeface="Segoe UI Emoji"/>
              <a:cs typeface="Segoe UI Emoji"/>
            </a:endParaRPr>
          </a:p>
          <a:p>
            <a:pPr marL="382270" indent="-357505">
              <a:lnSpc>
                <a:spcPct val="100000"/>
              </a:lnSpc>
              <a:spcBef>
                <a:spcPts val="2360"/>
              </a:spcBef>
              <a:buSzPct val="145762"/>
              <a:buChar char="•"/>
              <a:tabLst>
                <a:tab pos="382905" algn="l"/>
              </a:tabLst>
            </a:pPr>
            <a:r>
              <a:rPr sz="2950" spc="22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Tahoma"/>
                <a:cs typeface="Tahoma"/>
              </a:rPr>
              <a:t>exercises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Tahoma"/>
                <a:cs typeface="Tahoma"/>
              </a:rPr>
              <a:t>(try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95" dirty="0">
                <a:solidFill>
                  <a:srgbClr val="FFFFFF"/>
                </a:solidFill>
                <a:latin typeface="Tahoma"/>
                <a:cs typeface="Tahoma"/>
              </a:rPr>
              <a:t>them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Tahoma"/>
                <a:cs typeface="Tahoma"/>
              </a:rPr>
              <a:t>yourself</a:t>
            </a:r>
            <a:r>
              <a:rPr sz="29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75" dirty="0">
                <a:solidFill>
                  <a:srgbClr val="FFFFFF"/>
                </a:solidFill>
                <a:latin typeface="Tahoma"/>
                <a:cs typeface="Tahoma"/>
              </a:rPr>
              <a:t>before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Tahoma"/>
                <a:cs typeface="Tahoma"/>
              </a:rPr>
              <a:t>looking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5" dirty="0">
                <a:solidFill>
                  <a:srgbClr val="FFFFFF"/>
                </a:solidFill>
                <a:latin typeface="Tahoma"/>
                <a:cs typeface="Tahoma"/>
              </a:rPr>
              <a:t>solutions)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085" dirty="0">
                <a:solidFill>
                  <a:srgbClr val="FFFFFF"/>
                </a:solidFill>
                <a:latin typeface="Segoe UI Emoji"/>
                <a:cs typeface="Segoe UI Emoji"/>
              </a:rPr>
              <a:t>🛠</a:t>
            </a:r>
            <a:endParaRPr sz="2950">
              <a:latin typeface="Segoe UI Emoji"/>
              <a:cs typeface="Segoe UI Emoji"/>
            </a:endParaRPr>
          </a:p>
          <a:p>
            <a:pPr marL="748665" lvl="1" indent="-357505">
              <a:lnSpc>
                <a:spcPct val="100000"/>
              </a:lnSpc>
              <a:spcBef>
                <a:spcPts val="2360"/>
              </a:spcBef>
              <a:buSzPct val="145762"/>
              <a:buChar char="•"/>
              <a:tabLst>
                <a:tab pos="749300" algn="l"/>
              </a:tabLst>
            </a:pPr>
            <a:r>
              <a:rPr sz="2950" spc="9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Tahoma"/>
                <a:cs typeface="Tahoma"/>
              </a:rPr>
              <a:t>course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75" dirty="0">
                <a:solidFill>
                  <a:srgbClr val="FFFFFF"/>
                </a:solidFill>
                <a:latin typeface="Tahoma"/>
                <a:cs typeface="Tahoma"/>
              </a:rPr>
              <a:t>doesn’t</a:t>
            </a:r>
            <a:r>
              <a:rPr sz="29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Tahoma"/>
                <a:cs typeface="Tahoma"/>
              </a:rPr>
              <a:t>cover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Tahoma"/>
                <a:cs typeface="Tahoma"/>
              </a:rPr>
              <a:t>everything,</a:t>
            </a:r>
            <a:r>
              <a:rPr sz="29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Tahoma"/>
                <a:cs typeface="Tahoma"/>
              </a:rPr>
              <a:t>if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sz="29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Tahoma"/>
                <a:cs typeface="Tahoma"/>
              </a:rPr>
              <a:t>want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29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Tahoma"/>
                <a:cs typeface="Tahoma"/>
              </a:rPr>
              <a:t>learn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Tahoma"/>
                <a:cs typeface="Tahoma"/>
              </a:rPr>
              <a:t>more</a:t>
            </a:r>
            <a:r>
              <a:rPr sz="29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Tahoma"/>
                <a:cs typeface="Tahoma"/>
              </a:rPr>
              <a:t>something,</a:t>
            </a:r>
            <a:r>
              <a:rPr sz="29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Tahoma"/>
                <a:cs typeface="Tahoma"/>
              </a:rPr>
              <a:t>look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29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Tahoma"/>
                <a:cs typeface="Tahoma"/>
              </a:rPr>
              <a:t>up</a:t>
            </a:r>
            <a:endParaRPr sz="2950">
              <a:latin typeface="Tahoma"/>
              <a:cs typeface="Tahoma"/>
            </a:endParaRPr>
          </a:p>
          <a:p>
            <a:pPr marL="382270" indent="-357505">
              <a:lnSpc>
                <a:spcPct val="100000"/>
              </a:lnSpc>
              <a:spcBef>
                <a:spcPts val="2270"/>
              </a:spcBef>
              <a:buSzPct val="145762"/>
              <a:buChar char="•"/>
              <a:tabLst>
                <a:tab pos="382905" algn="l"/>
              </a:tabLst>
            </a:pPr>
            <a:r>
              <a:rPr sz="2950" spc="85" dirty="0">
                <a:solidFill>
                  <a:srgbClr val="FFFFFF"/>
                </a:solidFill>
                <a:latin typeface="Tahoma"/>
                <a:cs typeface="Tahoma"/>
              </a:rPr>
              <a:t>Share </a:t>
            </a:r>
            <a:r>
              <a:rPr sz="2950" spc="125" dirty="0">
                <a:solidFill>
                  <a:srgbClr val="FFFFFF"/>
                </a:solidFill>
                <a:latin typeface="Tahoma"/>
                <a:cs typeface="Tahoma"/>
              </a:rPr>
              <a:t>your</a:t>
            </a:r>
            <a:r>
              <a:rPr sz="2950" spc="-6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75" dirty="0">
                <a:solidFill>
                  <a:srgbClr val="FFFFFF"/>
                </a:solidFill>
                <a:latin typeface="Tahoma"/>
                <a:cs typeface="Tahoma"/>
              </a:rPr>
              <a:t>work</a:t>
            </a:r>
            <a:endParaRPr sz="2950">
              <a:latin typeface="Tahoma"/>
              <a:cs typeface="Tahoma"/>
            </a:endParaRPr>
          </a:p>
          <a:p>
            <a:pPr marL="382270" indent="-357505">
              <a:lnSpc>
                <a:spcPct val="100000"/>
              </a:lnSpc>
              <a:spcBef>
                <a:spcPts val="2275"/>
              </a:spcBef>
              <a:buSzPct val="145762"/>
              <a:buFont typeface="Tahoma"/>
              <a:buChar char="•"/>
              <a:tabLst>
                <a:tab pos="382905" algn="l"/>
              </a:tabLst>
            </a:pPr>
            <a:r>
              <a:rPr sz="2950" spc="-1085" dirty="0">
                <a:solidFill>
                  <a:srgbClr val="FFFFFF"/>
                </a:solidFill>
                <a:latin typeface="Segoe UI Emoji"/>
                <a:cs typeface="Segoe UI Emoji"/>
              </a:rPr>
              <a:t>🚫</a:t>
            </a:r>
            <a:r>
              <a:rPr sz="2950" spc="-185" dirty="0">
                <a:solidFill>
                  <a:srgbClr val="FFFFFF"/>
                </a:solidFill>
                <a:latin typeface="Segoe UI Emoji"/>
                <a:cs typeface="Segoe UI Emoji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Tahoma"/>
                <a:cs typeface="Tahoma"/>
              </a:rPr>
              <a:t>Avoid:</a:t>
            </a:r>
            <a:endParaRPr sz="2950">
              <a:latin typeface="Tahoma"/>
              <a:cs typeface="Tahoma"/>
            </a:endParaRPr>
          </a:p>
          <a:p>
            <a:pPr marL="748665" lvl="1" indent="-357505">
              <a:lnSpc>
                <a:spcPct val="100000"/>
              </a:lnSpc>
              <a:spcBef>
                <a:spcPts val="2360"/>
              </a:spcBef>
              <a:buSzPct val="145762"/>
              <a:buChar char="•"/>
              <a:tabLst>
                <a:tab pos="749300" algn="l"/>
              </a:tabLst>
            </a:pPr>
            <a:r>
              <a:rPr sz="2950" spc="145" dirty="0">
                <a:solidFill>
                  <a:srgbClr val="FFFFFF"/>
                </a:solidFill>
                <a:latin typeface="Tahoma"/>
                <a:cs typeface="Tahoma"/>
              </a:rPr>
              <a:t>Overthinking </a:t>
            </a:r>
            <a:r>
              <a:rPr sz="2950" spc="18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7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Tahoma"/>
                <a:cs typeface="Tahoma"/>
              </a:rPr>
              <a:t>process</a:t>
            </a:r>
            <a:endParaRPr sz="2950">
              <a:latin typeface="Tahoma"/>
              <a:cs typeface="Tahoma"/>
            </a:endParaRPr>
          </a:p>
          <a:p>
            <a:pPr marL="748665" lvl="1" indent="-357505">
              <a:lnSpc>
                <a:spcPct val="100000"/>
              </a:lnSpc>
              <a:spcBef>
                <a:spcPts val="2270"/>
              </a:spcBef>
              <a:buSzPct val="145762"/>
              <a:buChar char="•"/>
              <a:tabLst>
                <a:tab pos="749300" algn="l"/>
              </a:tabLst>
            </a:pPr>
            <a:r>
              <a:rPr sz="2950" spc="13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00" dirty="0">
                <a:solidFill>
                  <a:srgbClr val="FFFFFF"/>
                </a:solidFill>
                <a:latin typeface="Tahoma"/>
                <a:cs typeface="Tahoma"/>
              </a:rPr>
              <a:t>“I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75" dirty="0">
                <a:solidFill>
                  <a:srgbClr val="FFFFFF"/>
                </a:solidFill>
                <a:latin typeface="Tahoma"/>
                <a:cs typeface="Tahoma"/>
              </a:rPr>
              <a:t>can’t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Tahoma"/>
                <a:cs typeface="Tahoma"/>
              </a:rPr>
              <a:t>learn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Tahoma"/>
                <a:cs typeface="Tahoma"/>
              </a:rPr>
              <a:t>it”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Tahoma"/>
                <a:cs typeface="Tahoma"/>
              </a:rPr>
              <a:t>mentality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Tahoma"/>
                <a:cs typeface="Tahoma"/>
              </a:rPr>
              <a:t>(that’s</a:t>
            </a:r>
            <a:r>
              <a:rPr sz="29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bullsh*t)</a:t>
            </a:r>
            <a:endParaRPr sz="295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03467" y="350379"/>
            <a:ext cx="14681200" cy="13843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900" spc="465" dirty="0"/>
              <a:t>How</a:t>
            </a:r>
            <a:r>
              <a:rPr sz="8900" spc="-1260" dirty="0"/>
              <a:t> </a:t>
            </a:r>
            <a:r>
              <a:rPr sz="8900" spc="590" dirty="0"/>
              <a:t>to</a:t>
            </a:r>
            <a:r>
              <a:rPr sz="8900" spc="-1255" dirty="0"/>
              <a:t> </a:t>
            </a:r>
            <a:r>
              <a:rPr sz="8900" spc="325" dirty="0"/>
              <a:t>approach</a:t>
            </a:r>
            <a:r>
              <a:rPr sz="8900" spc="-1255" dirty="0"/>
              <a:t> </a:t>
            </a:r>
            <a:r>
              <a:rPr sz="8900" spc="235" dirty="0"/>
              <a:t>this</a:t>
            </a:r>
            <a:r>
              <a:rPr sz="8900" spc="-1255" dirty="0"/>
              <a:t> </a:t>
            </a:r>
            <a:r>
              <a:rPr sz="8900" spc="285" dirty="0"/>
              <a:t>course</a:t>
            </a:r>
            <a:endParaRPr sz="8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589470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0" dirty="0"/>
              <a:t>Let’s</a:t>
            </a:r>
            <a:r>
              <a:rPr spc="-1400" dirty="0"/>
              <a:t> </a:t>
            </a:r>
            <a:r>
              <a:rPr spc="285" dirty="0"/>
              <a:t>code!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0269" y="4646965"/>
            <a:ext cx="2068940" cy="2068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14408" y="5593700"/>
            <a:ext cx="1364257" cy="13642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8124" y="6116958"/>
            <a:ext cx="1364257" cy="13642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96979" y="4059489"/>
            <a:ext cx="4009203" cy="40092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86590" y="5102497"/>
            <a:ext cx="4039870" cy="19107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78740" algn="ctr">
              <a:lnSpc>
                <a:spcPct val="100000"/>
              </a:lnSpc>
              <a:spcBef>
                <a:spcPts val="380"/>
              </a:spcBef>
            </a:pPr>
            <a:r>
              <a:rPr sz="2850" spc="-100" dirty="0">
                <a:solidFill>
                  <a:srgbClr val="FFFFFF"/>
                </a:solidFill>
                <a:latin typeface="Courier New"/>
                <a:cs typeface="Courier New"/>
              </a:rPr>
              <a:t>[[116, </a:t>
            </a:r>
            <a:r>
              <a:rPr sz="2850" spc="-80" dirty="0">
                <a:solidFill>
                  <a:srgbClr val="FFFFFF"/>
                </a:solidFill>
                <a:latin typeface="Courier New"/>
                <a:cs typeface="Courier New"/>
              </a:rPr>
              <a:t>78,</a:t>
            </a:r>
            <a:r>
              <a:rPr sz="2850" spc="-4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Courier New"/>
                <a:cs typeface="Courier New"/>
              </a:rPr>
              <a:t>15],</a:t>
            </a:r>
            <a:endParaRPr sz="285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90"/>
              </a:spcBef>
              <a:tabLst>
                <a:tab pos="4013835" algn="l"/>
              </a:tabLst>
            </a:pPr>
            <a:r>
              <a:rPr sz="285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 </a:t>
            </a:r>
            <a:r>
              <a:rPr sz="2850" u="heavy" spc="-5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 </a:t>
            </a:r>
            <a:r>
              <a:rPr sz="2850" spc="-3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[117, </a:t>
            </a:r>
            <a:r>
              <a:rPr sz="2850" spc="-80" dirty="0">
                <a:solidFill>
                  <a:srgbClr val="FFFFFF"/>
                </a:solidFill>
                <a:latin typeface="Courier New"/>
                <a:cs typeface="Courier New"/>
              </a:rPr>
              <a:t>43,</a:t>
            </a:r>
            <a:r>
              <a:rPr sz="2850" spc="-5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96],</a:t>
            </a:r>
            <a:r>
              <a:rPr sz="2850" spc="4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 </a:t>
            </a:r>
            <a:r>
              <a:rPr sz="285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	</a:t>
            </a:r>
            <a:endParaRPr sz="2850">
              <a:latin typeface="Courier New"/>
              <a:cs typeface="Courier New"/>
            </a:endParaRPr>
          </a:p>
          <a:p>
            <a:pPr marL="547370">
              <a:lnSpc>
                <a:spcPct val="100000"/>
              </a:lnSpc>
              <a:spcBef>
                <a:spcPts val="290"/>
              </a:spcBef>
            </a:pP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[125, </a:t>
            </a:r>
            <a:r>
              <a:rPr sz="2850" spc="-80" dirty="0">
                <a:solidFill>
                  <a:srgbClr val="FFFFFF"/>
                </a:solidFill>
                <a:latin typeface="Courier New"/>
                <a:cs typeface="Courier New"/>
              </a:rPr>
              <a:t>87,</a:t>
            </a:r>
            <a:r>
              <a:rPr sz="2850" spc="-4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Courier New"/>
                <a:cs typeface="Courier New"/>
              </a:rPr>
              <a:t>23],</a:t>
            </a:r>
            <a:endParaRPr sz="2850">
              <a:latin typeface="Courier New"/>
              <a:cs typeface="Courier New"/>
            </a:endParaRPr>
          </a:p>
          <a:p>
            <a:pPr marL="547370">
              <a:lnSpc>
                <a:spcPct val="100000"/>
              </a:lnSpc>
              <a:spcBef>
                <a:spcPts val="290"/>
              </a:spcBef>
            </a:pPr>
            <a:r>
              <a:rPr sz="2850" spc="-1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77813" y="5102497"/>
            <a:ext cx="5456555" cy="19107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93345" algn="ctr">
              <a:lnSpc>
                <a:spcPct val="100000"/>
              </a:lnSpc>
              <a:spcBef>
                <a:spcPts val="380"/>
              </a:spcBef>
            </a:pPr>
            <a:r>
              <a:rPr sz="2850" spc="-110" dirty="0">
                <a:solidFill>
                  <a:srgbClr val="FFFFFF"/>
                </a:solidFill>
                <a:latin typeface="Courier New"/>
                <a:cs typeface="Courier New"/>
              </a:rPr>
              <a:t>[[0.983, </a:t>
            </a:r>
            <a:r>
              <a:rPr sz="2850" spc="-100" dirty="0">
                <a:solidFill>
                  <a:srgbClr val="FFFFFF"/>
                </a:solidFill>
                <a:latin typeface="Courier New"/>
                <a:cs typeface="Courier New"/>
              </a:rPr>
              <a:t>0.004,</a:t>
            </a:r>
            <a:r>
              <a:rPr sz="2850" spc="-45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Courier New"/>
                <a:cs typeface="Courier New"/>
              </a:rPr>
              <a:t>0.013],</a:t>
            </a:r>
            <a:endParaRPr sz="285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90"/>
              </a:spcBef>
              <a:tabLst>
                <a:tab pos="5430520" algn="l"/>
              </a:tabLst>
            </a:pPr>
            <a:r>
              <a:rPr sz="285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 </a:t>
            </a:r>
            <a:r>
              <a:rPr sz="2850" u="heavy" spc="-5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 </a:t>
            </a:r>
            <a:r>
              <a:rPr sz="2850" spc="-10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[0.110, </a:t>
            </a:r>
            <a:r>
              <a:rPr sz="2850" spc="-100" dirty="0">
                <a:solidFill>
                  <a:srgbClr val="FFFFFF"/>
                </a:solidFill>
                <a:latin typeface="Courier New"/>
                <a:cs typeface="Courier New"/>
              </a:rPr>
              <a:t>0.889,</a:t>
            </a:r>
            <a:r>
              <a:rPr sz="2850" spc="-5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0.001],</a:t>
            </a:r>
            <a:r>
              <a:rPr sz="2850" spc="-3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 </a:t>
            </a:r>
            <a:r>
              <a:rPr sz="285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	</a:t>
            </a:r>
            <a:endParaRPr sz="2850">
              <a:latin typeface="Courier New"/>
              <a:cs typeface="Courier New"/>
            </a:endParaRPr>
          </a:p>
          <a:p>
            <a:pPr marL="456565">
              <a:lnSpc>
                <a:spcPct val="100000"/>
              </a:lnSpc>
              <a:spcBef>
                <a:spcPts val="290"/>
              </a:spcBef>
            </a:pP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[0.023, </a:t>
            </a:r>
            <a:r>
              <a:rPr sz="2850" spc="-100" dirty="0">
                <a:solidFill>
                  <a:srgbClr val="FFFFFF"/>
                </a:solidFill>
                <a:latin typeface="Courier New"/>
                <a:cs typeface="Courier New"/>
              </a:rPr>
              <a:t>0.027,</a:t>
            </a:r>
            <a:r>
              <a:rPr sz="2850" spc="-4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Courier New"/>
                <a:cs typeface="Courier New"/>
              </a:rPr>
              <a:t>0.985],</a:t>
            </a:r>
            <a:endParaRPr sz="2850">
              <a:latin typeface="Courier New"/>
              <a:cs typeface="Courier New"/>
            </a:endParaRPr>
          </a:p>
          <a:p>
            <a:pPr marL="456565">
              <a:lnSpc>
                <a:spcPct val="100000"/>
              </a:lnSpc>
              <a:spcBef>
                <a:spcPts val="290"/>
              </a:spcBef>
            </a:pPr>
            <a:r>
              <a:rPr sz="2850" spc="-1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155" dirty="0">
                <a:solidFill>
                  <a:srgbClr val="FFFFFF"/>
                </a:solidFill>
                <a:latin typeface="Calibri"/>
                <a:cs typeface="Calibri"/>
              </a:rPr>
              <a:t>Inputs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82215" y="10075789"/>
            <a:ext cx="198755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sz="3300" b="1" spc="125" dirty="0">
                <a:solidFill>
                  <a:srgbClr val="FFFFFF"/>
                </a:solidFill>
                <a:latin typeface="Calibri"/>
                <a:cs typeface="Calibri"/>
              </a:rPr>
              <a:t>Numerical  </a:t>
            </a:r>
            <a:r>
              <a:rPr sz="3300" b="1" spc="215" dirty="0">
                <a:solidFill>
                  <a:srgbClr val="FFFFFF"/>
                </a:solidFill>
                <a:latin typeface="Calibri"/>
                <a:cs typeface="Calibri"/>
              </a:rPr>
              <a:t>encoding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01505" y="9696098"/>
            <a:ext cx="5212715" cy="13239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43330" marR="1227455" algn="ctr">
              <a:lnSpc>
                <a:spcPts val="3229"/>
              </a:lnSpc>
              <a:spcBef>
                <a:spcPts val="650"/>
              </a:spcBef>
            </a:pPr>
            <a:r>
              <a:rPr sz="3100" b="1" spc="195" dirty="0">
                <a:solidFill>
                  <a:srgbClr val="FFFFFF"/>
                </a:solidFill>
                <a:latin typeface="Calibri"/>
                <a:cs typeface="Calibri"/>
              </a:rPr>
              <a:t>Learns  </a:t>
            </a:r>
            <a:r>
              <a:rPr sz="3100" b="1" spc="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100" b="1" spc="18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27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3100" b="1" spc="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100" b="1" spc="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23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100" b="1" spc="2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8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3100" b="1" spc="2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100" b="1" spc="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100" b="1" spc="229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100" b="1" spc="-4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100" b="1" spc="2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100" b="1" spc="19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3100">
              <a:latin typeface="Calibri"/>
              <a:cs typeface="Calibri"/>
            </a:endParaRPr>
          </a:p>
          <a:p>
            <a:pPr algn="ctr">
              <a:lnSpc>
                <a:spcPts val="3210"/>
              </a:lnSpc>
            </a:pPr>
            <a:r>
              <a:rPr sz="3100" b="1" spc="165" dirty="0">
                <a:solidFill>
                  <a:srgbClr val="FFFFFF"/>
                </a:solidFill>
                <a:latin typeface="Calibri"/>
                <a:cs typeface="Calibri"/>
              </a:rPr>
              <a:t>(patterns/features/weights)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843306" y="10075789"/>
            <a:ext cx="300101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sz="3300" b="1" spc="155" dirty="0">
                <a:solidFill>
                  <a:srgbClr val="FFFFFF"/>
                </a:solidFill>
                <a:latin typeface="Calibri"/>
                <a:cs typeface="Calibri"/>
              </a:rPr>
              <a:t>Representation  </a:t>
            </a:r>
            <a:r>
              <a:rPr sz="3300" b="1" spc="195" dirty="0">
                <a:solidFill>
                  <a:srgbClr val="FFFFFF"/>
                </a:solidFill>
                <a:latin typeface="Calibri"/>
                <a:cs typeface="Calibri"/>
              </a:rPr>
              <a:t>outputs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483489" y="10295678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225" dirty="0">
                <a:solidFill>
                  <a:srgbClr val="FFFFFF"/>
                </a:solidFill>
                <a:latin typeface="Calibri"/>
                <a:cs typeface="Calibri"/>
              </a:rPr>
              <a:t>Outputs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387575" y="5470909"/>
            <a:ext cx="1838325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sz="3300" spc="105" dirty="0">
                <a:solidFill>
                  <a:srgbClr val="FFFFFF"/>
                </a:solidFill>
                <a:latin typeface="Calibri"/>
                <a:cs typeface="Calibri"/>
              </a:rPr>
              <a:t>Ramen,  </a:t>
            </a:r>
            <a:r>
              <a:rPr sz="3300" spc="210" dirty="0">
                <a:solidFill>
                  <a:srgbClr val="FFFFFF"/>
                </a:solidFill>
                <a:latin typeface="Calibri"/>
                <a:cs typeface="Calibri"/>
              </a:rPr>
              <a:t>Spaghe</a:t>
            </a:r>
            <a:r>
              <a:rPr sz="3300" spc="75" dirty="0">
                <a:solidFill>
                  <a:srgbClr val="FFFFFF"/>
                </a:solidFill>
                <a:latin typeface="Calibri"/>
                <a:cs typeface="Calibri"/>
              </a:rPr>
              <a:t>tti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252533" y="592406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110777" y="592406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02835" y="59197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043758" y="59197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7446192" y="1855035"/>
          <a:ext cx="5158105" cy="2030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4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[[0.092,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0.210,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0.415],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18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[0.778,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0.929,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2070735" algn="l"/>
                        </a:tabLst>
                      </a:pPr>
                      <a:r>
                        <a:rPr sz="2850" spc="-10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0.030],</a:t>
                      </a:r>
                      <a:r>
                        <a:rPr sz="2850" spc="-7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50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61D836"/>
                            </a:solidFill>
                          </a:uFill>
                          <a:latin typeface="Courier New"/>
                          <a:cs typeface="Courier New"/>
                        </a:rPr>
                        <a:t> 	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18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[0.019,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0.182,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0.555],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80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…,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 rot="21240000">
            <a:off x="4588144" y="755520"/>
            <a:ext cx="5154976" cy="47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10"/>
              </a:lnSpc>
            </a:pPr>
            <a:r>
              <a:rPr sz="3700" b="1" spc="-80" dirty="0">
                <a:solidFill>
                  <a:srgbClr val="FFFFFF"/>
                </a:solidFill>
                <a:latin typeface="Arial"/>
                <a:cs typeface="Arial"/>
              </a:rPr>
              <a:t>1. </a:t>
            </a:r>
            <a:r>
              <a:rPr sz="3700" b="1" spc="-15" dirty="0">
                <a:solidFill>
                  <a:srgbClr val="FFFFFF"/>
                </a:solidFill>
                <a:latin typeface="Arial"/>
                <a:cs typeface="Arial"/>
              </a:rPr>
              <a:t>Initialise </a:t>
            </a:r>
            <a:r>
              <a:rPr sz="5550" b="1" spc="-150" baseline="525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5550" b="1" spc="-644" baseline="52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-172" baseline="6756" dirty="0">
                <a:solidFill>
                  <a:srgbClr val="FFFFFF"/>
                </a:solidFill>
                <a:latin typeface="Arial"/>
                <a:cs typeface="Arial"/>
              </a:rPr>
              <a:t>random</a:t>
            </a:r>
            <a:endParaRPr sz="5550" baseline="6756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 rot="21240000">
            <a:off x="4246478" y="1280003"/>
            <a:ext cx="5966094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29"/>
              </a:lnSpc>
            </a:pPr>
            <a:r>
              <a:rPr sz="5550" b="1" spc="-315" baseline="-6006" dirty="0">
                <a:solidFill>
                  <a:srgbClr val="FFFFFF"/>
                </a:solidFill>
                <a:latin typeface="Arial"/>
                <a:cs typeface="Arial"/>
              </a:rPr>
              <a:t>weights </a:t>
            </a:r>
            <a:r>
              <a:rPr sz="5550" b="1" spc="127" baseline="-2252" dirty="0">
                <a:solidFill>
                  <a:srgbClr val="FFFFFF"/>
                </a:solidFill>
                <a:latin typeface="Arial"/>
                <a:cs typeface="Arial"/>
              </a:rPr>
              <a:t>(only </a:t>
            </a:r>
            <a:r>
              <a:rPr sz="3700" b="1" spc="-4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3700" b="1" spc="-3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15" dirty="0">
                <a:solidFill>
                  <a:srgbClr val="FFFFFF"/>
                </a:solidFill>
                <a:latin typeface="Arial"/>
                <a:cs typeface="Arial"/>
              </a:rPr>
              <a:t>beginning)</a:t>
            </a:r>
            <a:endParaRPr sz="37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694723" y="734260"/>
            <a:ext cx="2368699" cy="15775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892529" y="2493560"/>
            <a:ext cx="1973107" cy="19731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231819" y="2668164"/>
            <a:ext cx="2431102" cy="1623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326968" y="682755"/>
            <a:ext cx="2240801" cy="16806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287902" y="579955"/>
            <a:ext cx="418835" cy="4188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439552" y="2543670"/>
            <a:ext cx="418835" cy="4188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623188" y="2343915"/>
            <a:ext cx="418835" cy="4188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792492" y="579955"/>
            <a:ext cx="418835" cy="4188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 rot="60000">
            <a:off x="15395496" y="118477"/>
            <a:ext cx="3656417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29"/>
              </a:lnSpc>
            </a:pPr>
            <a:r>
              <a:rPr sz="5550" b="1" spc="150" baseline="3003" dirty="0">
                <a:solidFill>
                  <a:srgbClr val="FFFFFF"/>
                </a:solidFill>
                <a:latin typeface="Arial"/>
                <a:cs typeface="Arial"/>
              </a:rPr>
              <a:t>2. </a:t>
            </a:r>
            <a:r>
              <a:rPr sz="5550" b="1" spc="-390" baseline="2252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5550" b="1" spc="-719" baseline="22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30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37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955926" y="7141662"/>
            <a:ext cx="4999355" cy="11760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726564" marR="5080" indent="-1714500">
              <a:lnSpc>
                <a:spcPts val="4190"/>
              </a:lnSpc>
              <a:spcBef>
                <a:spcPts val="140"/>
              </a:spcBef>
            </a:pPr>
            <a:r>
              <a:rPr sz="5550" b="1" spc="97" baseline="-2252" dirty="0">
                <a:solidFill>
                  <a:srgbClr val="FFFFFF"/>
                </a:solidFill>
                <a:latin typeface="Arial"/>
                <a:cs typeface="Arial"/>
              </a:rPr>
              <a:t>3. </a:t>
            </a:r>
            <a:r>
              <a:rPr sz="5550" b="1" spc="-337" baseline="-2252" dirty="0">
                <a:solidFill>
                  <a:srgbClr val="FFFFFF"/>
                </a:solidFill>
                <a:latin typeface="Arial"/>
                <a:cs typeface="Arial"/>
              </a:rPr>
              <a:t>Update </a:t>
            </a:r>
            <a:r>
              <a:rPr sz="3700" b="1" spc="-210" dirty="0">
                <a:solidFill>
                  <a:srgbClr val="FFFFFF"/>
                </a:solidFill>
                <a:latin typeface="Arial"/>
                <a:cs typeface="Arial"/>
              </a:rPr>
              <a:t>representation  </a:t>
            </a:r>
            <a:r>
              <a:rPr sz="3700" b="1" spc="-195" dirty="0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7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801581" y="3641889"/>
            <a:ext cx="0" cy="351790"/>
          </a:xfrm>
          <a:custGeom>
            <a:avLst/>
            <a:gdLst/>
            <a:ahLst/>
            <a:cxnLst/>
            <a:rect l="l" t="t" r="r" b="b"/>
            <a:pathLst>
              <a:path h="351789">
                <a:moveTo>
                  <a:pt x="0" y="0"/>
                </a:moveTo>
                <a:lnTo>
                  <a:pt x="0" y="351378"/>
                </a:lnTo>
              </a:path>
            </a:pathLst>
          </a:custGeom>
          <a:ln w="20941">
            <a:solidFill>
              <a:srgbClr val="61D8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751321" y="355184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61899" y="2695056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075163" y="4592954"/>
            <a:ext cx="0" cy="515620"/>
          </a:xfrm>
          <a:custGeom>
            <a:avLst/>
            <a:gdLst/>
            <a:ahLst/>
            <a:cxnLst/>
            <a:rect l="l" t="t" r="r" b="b"/>
            <a:pathLst>
              <a:path h="515620">
                <a:moveTo>
                  <a:pt x="0" y="0"/>
                </a:moveTo>
                <a:lnTo>
                  <a:pt x="0" y="515201"/>
                </a:lnTo>
              </a:path>
            </a:pathLst>
          </a:custGeom>
          <a:ln w="20941">
            <a:solidFill>
              <a:srgbClr val="61D8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024903" y="5097684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80942" y="8231056"/>
            <a:ext cx="4317365" cy="222250"/>
          </a:xfrm>
          <a:custGeom>
            <a:avLst/>
            <a:gdLst/>
            <a:ahLst/>
            <a:cxnLst/>
            <a:rect l="l" t="t" r="r" b="b"/>
            <a:pathLst>
              <a:path w="4317365" h="222250">
                <a:moveTo>
                  <a:pt x="4316967" y="115195"/>
                </a:moveTo>
                <a:lnTo>
                  <a:pt x="4266789" y="121216"/>
                </a:lnTo>
                <a:lnTo>
                  <a:pt x="4216599" y="127061"/>
                </a:lnTo>
                <a:lnTo>
                  <a:pt x="4166397" y="132731"/>
                </a:lnTo>
                <a:lnTo>
                  <a:pt x="4116184" y="138226"/>
                </a:lnTo>
                <a:lnTo>
                  <a:pt x="4065959" y="143546"/>
                </a:lnTo>
                <a:lnTo>
                  <a:pt x="4015722" y="148691"/>
                </a:lnTo>
                <a:lnTo>
                  <a:pt x="3965474" y="153661"/>
                </a:lnTo>
                <a:lnTo>
                  <a:pt x="3915214" y="158456"/>
                </a:lnTo>
                <a:lnTo>
                  <a:pt x="3864943" y="163075"/>
                </a:lnTo>
                <a:lnTo>
                  <a:pt x="3814660" y="167520"/>
                </a:lnTo>
                <a:lnTo>
                  <a:pt x="3764365" y="171789"/>
                </a:lnTo>
                <a:lnTo>
                  <a:pt x="3714059" y="175883"/>
                </a:lnTo>
                <a:lnTo>
                  <a:pt x="3663741" y="179802"/>
                </a:lnTo>
                <a:lnTo>
                  <a:pt x="3613411" y="183546"/>
                </a:lnTo>
                <a:lnTo>
                  <a:pt x="3563070" y="187115"/>
                </a:lnTo>
                <a:lnTo>
                  <a:pt x="3512717" y="190509"/>
                </a:lnTo>
                <a:lnTo>
                  <a:pt x="3462353" y="193728"/>
                </a:lnTo>
                <a:lnTo>
                  <a:pt x="3411976" y="196771"/>
                </a:lnTo>
                <a:lnTo>
                  <a:pt x="3361589" y="199640"/>
                </a:lnTo>
                <a:lnTo>
                  <a:pt x="3311189" y="202333"/>
                </a:lnTo>
                <a:lnTo>
                  <a:pt x="3260778" y="204852"/>
                </a:lnTo>
                <a:lnTo>
                  <a:pt x="3210356" y="207195"/>
                </a:lnTo>
                <a:lnTo>
                  <a:pt x="3159921" y="209363"/>
                </a:lnTo>
                <a:lnTo>
                  <a:pt x="3109476" y="211356"/>
                </a:lnTo>
                <a:lnTo>
                  <a:pt x="3059018" y="213174"/>
                </a:lnTo>
                <a:lnTo>
                  <a:pt x="3008549" y="214816"/>
                </a:lnTo>
                <a:lnTo>
                  <a:pt x="2958068" y="216284"/>
                </a:lnTo>
                <a:lnTo>
                  <a:pt x="2907576" y="217576"/>
                </a:lnTo>
                <a:lnTo>
                  <a:pt x="2857072" y="218694"/>
                </a:lnTo>
                <a:lnTo>
                  <a:pt x="2806556" y="219636"/>
                </a:lnTo>
                <a:lnTo>
                  <a:pt x="2756029" y="220403"/>
                </a:lnTo>
                <a:lnTo>
                  <a:pt x="2705490" y="220995"/>
                </a:lnTo>
                <a:lnTo>
                  <a:pt x="2654939" y="221412"/>
                </a:lnTo>
                <a:lnTo>
                  <a:pt x="2604377" y="221654"/>
                </a:lnTo>
                <a:lnTo>
                  <a:pt x="2553803" y="221721"/>
                </a:lnTo>
                <a:lnTo>
                  <a:pt x="2503218" y="221613"/>
                </a:lnTo>
                <a:lnTo>
                  <a:pt x="2452620" y="221329"/>
                </a:lnTo>
                <a:lnTo>
                  <a:pt x="2402012" y="220871"/>
                </a:lnTo>
                <a:lnTo>
                  <a:pt x="2351391" y="220237"/>
                </a:lnTo>
                <a:lnTo>
                  <a:pt x="2300759" y="219428"/>
                </a:lnTo>
                <a:lnTo>
                  <a:pt x="2250116" y="218444"/>
                </a:lnTo>
                <a:lnTo>
                  <a:pt x="2199461" y="217285"/>
                </a:lnTo>
                <a:lnTo>
                  <a:pt x="2148794" y="215951"/>
                </a:lnTo>
                <a:lnTo>
                  <a:pt x="2098115" y="214442"/>
                </a:lnTo>
                <a:lnTo>
                  <a:pt x="2047425" y="212758"/>
                </a:lnTo>
                <a:lnTo>
                  <a:pt x="1996723" y="210898"/>
                </a:lnTo>
                <a:lnTo>
                  <a:pt x="1946010" y="208864"/>
                </a:lnTo>
                <a:lnTo>
                  <a:pt x="1895285" y="206654"/>
                </a:lnTo>
                <a:lnTo>
                  <a:pt x="1844548" y="204269"/>
                </a:lnTo>
                <a:lnTo>
                  <a:pt x="1793800" y="201710"/>
                </a:lnTo>
                <a:lnTo>
                  <a:pt x="1743040" y="198975"/>
                </a:lnTo>
                <a:lnTo>
                  <a:pt x="1692268" y="196065"/>
                </a:lnTo>
                <a:lnTo>
                  <a:pt x="1641485" y="192979"/>
                </a:lnTo>
                <a:lnTo>
                  <a:pt x="1590690" y="189719"/>
                </a:lnTo>
                <a:lnTo>
                  <a:pt x="1539884" y="186284"/>
                </a:lnTo>
                <a:lnTo>
                  <a:pt x="1489066" y="182673"/>
                </a:lnTo>
                <a:lnTo>
                  <a:pt x="1438236" y="178888"/>
                </a:lnTo>
                <a:lnTo>
                  <a:pt x="1387395" y="174927"/>
                </a:lnTo>
                <a:lnTo>
                  <a:pt x="1336542" y="170791"/>
                </a:lnTo>
                <a:lnTo>
                  <a:pt x="1285677" y="166480"/>
                </a:lnTo>
                <a:lnTo>
                  <a:pt x="1234801" y="161994"/>
                </a:lnTo>
                <a:lnTo>
                  <a:pt x="1183913" y="157333"/>
                </a:lnTo>
                <a:lnTo>
                  <a:pt x="1133014" y="152497"/>
                </a:lnTo>
                <a:lnTo>
                  <a:pt x="1082103" y="147485"/>
                </a:lnTo>
                <a:lnTo>
                  <a:pt x="1031180" y="142299"/>
                </a:lnTo>
                <a:lnTo>
                  <a:pt x="980246" y="136937"/>
                </a:lnTo>
                <a:lnTo>
                  <a:pt x="929300" y="131401"/>
                </a:lnTo>
                <a:lnTo>
                  <a:pt x="878342" y="125689"/>
                </a:lnTo>
                <a:lnTo>
                  <a:pt x="827373" y="119802"/>
                </a:lnTo>
                <a:lnTo>
                  <a:pt x="776392" y="113740"/>
                </a:lnTo>
                <a:lnTo>
                  <a:pt x="725399" y="107503"/>
                </a:lnTo>
                <a:lnTo>
                  <a:pt x="674395" y="101091"/>
                </a:lnTo>
                <a:lnTo>
                  <a:pt x="623379" y="94503"/>
                </a:lnTo>
                <a:lnTo>
                  <a:pt x="572352" y="87741"/>
                </a:lnTo>
                <a:lnTo>
                  <a:pt x="521313" y="80803"/>
                </a:lnTo>
                <a:lnTo>
                  <a:pt x="470262" y="73691"/>
                </a:lnTo>
                <a:lnTo>
                  <a:pt x="419200" y="66403"/>
                </a:lnTo>
                <a:lnTo>
                  <a:pt x="368126" y="58940"/>
                </a:lnTo>
                <a:lnTo>
                  <a:pt x="317040" y="51302"/>
                </a:lnTo>
                <a:lnTo>
                  <a:pt x="265943" y="43489"/>
                </a:lnTo>
                <a:lnTo>
                  <a:pt x="214834" y="35501"/>
                </a:lnTo>
                <a:lnTo>
                  <a:pt x="163714" y="27338"/>
                </a:lnTo>
                <a:lnTo>
                  <a:pt x="112582" y="18999"/>
                </a:lnTo>
                <a:lnTo>
                  <a:pt x="61438" y="10486"/>
                </a:lnTo>
                <a:lnTo>
                  <a:pt x="10283" y="1797"/>
                </a:lnTo>
                <a:lnTo>
                  <a:pt x="0" y="0"/>
                </a:lnTo>
              </a:path>
            </a:pathLst>
          </a:custGeom>
          <a:ln w="20941">
            <a:solidFill>
              <a:srgbClr val="61D8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92237" y="8183350"/>
            <a:ext cx="107950" cy="99060"/>
          </a:xfrm>
          <a:custGeom>
            <a:avLst/>
            <a:gdLst/>
            <a:ahLst/>
            <a:cxnLst/>
            <a:rect l="l" t="t" r="r" b="b"/>
            <a:pathLst>
              <a:path w="107950" h="99059">
                <a:moveTo>
                  <a:pt x="107674" y="0"/>
                </a:moveTo>
                <a:lnTo>
                  <a:pt x="0" y="32199"/>
                </a:lnTo>
                <a:lnTo>
                  <a:pt x="90364" y="99018"/>
                </a:lnTo>
                <a:lnTo>
                  <a:pt x="107674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455755" y="7367963"/>
            <a:ext cx="4034790" cy="117284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100455" marR="5080" indent="-1088390">
              <a:lnSpc>
                <a:spcPts val="4230"/>
              </a:lnSpc>
              <a:spcBef>
                <a:spcPts val="35"/>
              </a:spcBef>
            </a:pPr>
            <a:r>
              <a:rPr sz="5550" b="1" spc="165" baseline="-2252" dirty="0">
                <a:solidFill>
                  <a:srgbClr val="FFFFFF"/>
                </a:solidFill>
                <a:latin typeface="Arial"/>
                <a:cs typeface="Arial"/>
              </a:rPr>
              <a:t>4. </a:t>
            </a:r>
            <a:r>
              <a:rPr sz="5550" b="1" spc="-442" baseline="-1501" dirty="0">
                <a:solidFill>
                  <a:srgbClr val="FFFFFF"/>
                </a:solidFill>
                <a:latin typeface="Arial"/>
                <a:cs typeface="Arial"/>
              </a:rPr>
              <a:t>Repeat </a:t>
            </a:r>
            <a:r>
              <a:rPr sz="3700" b="1" spc="-10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5550" b="1" spc="-480" baseline="1501" dirty="0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sz="3700" b="1" spc="-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30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57718" y="293945"/>
            <a:ext cx="978916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70" dirty="0"/>
              <a:t>Tensor</a:t>
            </a:r>
            <a:r>
              <a:rPr spc="-965" dirty="0"/>
              <a:t> </a:t>
            </a:r>
            <a:r>
              <a:rPr spc="495" dirty="0"/>
              <a:t>attributes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91574" y="2806197"/>
          <a:ext cx="16914495" cy="7370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7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7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73973">
                <a:tc>
                  <a:txBody>
                    <a:bodyPr/>
                    <a:lstStyle/>
                    <a:p>
                      <a:pPr marL="729615" algn="ctr">
                        <a:lnSpc>
                          <a:spcPct val="100000"/>
                        </a:lnSpc>
                        <a:spcBef>
                          <a:spcPts val="3454"/>
                        </a:spcBef>
                      </a:pPr>
                      <a:r>
                        <a:rPr sz="3700" spc="235" dirty="0">
                          <a:latin typeface="Tahoma"/>
                          <a:cs typeface="Tahoma"/>
                        </a:rPr>
                        <a:t>Attribute</a:t>
                      </a:r>
                      <a:endParaRPr sz="3700">
                        <a:latin typeface="Tahoma"/>
                        <a:cs typeface="Tahoma"/>
                      </a:endParaRPr>
                    </a:p>
                  </a:txBody>
                  <a:tcPr marL="0" marR="0" marT="438784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08610" algn="ctr">
                        <a:lnSpc>
                          <a:spcPct val="100000"/>
                        </a:lnSpc>
                        <a:spcBef>
                          <a:spcPts val="3454"/>
                        </a:spcBef>
                      </a:pPr>
                      <a:r>
                        <a:rPr sz="3700" spc="160" dirty="0">
                          <a:latin typeface="Tahoma"/>
                          <a:cs typeface="Tahoma"/>
                        </a:rPr>
                        <a:t>Meaning</a:t>
                      </a:r>
                      <a:endParaRPr sz="3700">
                        <a:latin typeface="Tahoma"/>
                        <a:cs typeface="Tahoma"/>
                      </a:endParaRPr>
                    </a:p>
                  </a:txBody>
                  <a:tcPr marL="0" marR="0" marT="438784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12750" algn="ctr">
                        <a:lnSpc>
                          <a:spcPct val="100000"/>
                        </a:lnSpc>
                        <a:spcBef>
                          <a:spcPts val="3454"/>
                        </a:spcBef>
                      </a:pPr>
                      <a:r>
                        <a:rPr sz="3700" spc="320" dirty="0">
                          <a:latin typeface="Tahoma"/>
                          <a:cs typeface="Tahoma"/>
                        </a:rPr>
                        <a:t>Code</a:t>
                      </a:r>
                      <a:endParaRPr sz="3700">
                        <a:latin typeface="Tahoma"/>
                        <a:cs typeface="Tahoma"/>
                      </a:endParaRPr>
                    </a:p>
                  </a:txBody>
                  <a:tcPr marL="0" marR="0" marT="43878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39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729615" algn="ctr">
                        <a:lnSpc>
                          <a:spcPct val="100000"/>
                        </a:lnSpc>
                      </a:pPr>
                      <a:r>
                        <a:rPr sz="2450" spc="195" dirty="0">
                          <a:latin typeface="Calibri"/>
                          <a:cs typeface="Calibri"/>
                        </a:rPr>
                        <a:t>Shape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1049655" marR="675640" indent="-57785">
                        <a:lnSpc>
                          <a:spcPct val="109400"/>
                        </a:lnSpc>
                        <a:spcBef>
                          <a:spcPts val="2400"/>
                        </a:spcBef>
                      </a:pPr>
                      <a:r>
                        <a:rPr sz="2450" spc="21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4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65" dirty="0">
                          <a:latin typeface="Calibri"/>
                          <a:cs typeface="Calibri"/>
                        </a:rPr>
                        <a:t>length</a:t>
                      </a:r>
                      <a:r>
                        <a:rPr sz="24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55" dirty="0">
                          <a:latin typeface="Calibri"/>
                          <a:cs typeface="Calibri"/>
                        </a:rPr>
                        <a:t>(number</a:t>
                      </a:r>
                      <a:r>
                        <a:rPr sz="24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7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4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50" dirty="0">
                          <a:latin typeface="Calibri"/>
                          <a:cs typeface="Calibri"/>
                        </a:rPr>
                        <a:t>elements)</a:t>
                      </a:r>
                      <a:r>
                        <a:rPr sz="24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70" dirty="0">
                          <a:latin typeface="Calibri"/>
                          <a:cs typeface="Calibri"/>
                        </a:rPr>
                        <a:t>of  </a:t>
                      </a:r>
                      <a:r>
                        <a:rPr sz="2450" spc="200" dirty="0">
                          <a:latin typeface="Calibri"/>
                          <a:cs typeface="Calibri"/>
                        </a:rPr>
                        <a:t>each</a:t>
                      </a:r>
                      <a:r>
                        <a:rPr sz="24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7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4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7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4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50" dirty="0">
                          <a:latin typeface="Calibri"/>
                          <a:cs typeface="Calibri"/>
                        </a:rPr>
                        <a:t>dimensions</a:t>
                      </a:r>
                      <a:r>
                        <a:rPr sz="24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7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4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6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95" dirty="0">
                          <a:latin typeface="Calibri"/>
                          <a:cs typeface="Calibri"/>
                        </a:rPr>
                        <a:t>tensor.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30480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R="412750" algn="ctr">
                        <a:lnSpc>
                          <a:spcPct val="100000"/>
                        </a:lnSpc>
                      </a:pPr>
                      <a:r>
                        <a:rPr sz="2450" spc="-240" dirty="0">
                          <a:latin typeface="Courier New"/>
                          <a:cs typeface="Courier New"/>
                        </a:rPr>
                        <a:t>tensor.shape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39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729615" algn="ctr">
                        <a:lnSpc>
                          <a:spcPct val="100000"/>
                        </a:lnSpc>
                      </a:pPr>
                      <a:r>
                        <a:rPr sz="2450" spc="160" dirty="0">
                          <a:latin typeface="Calibri"/>
                          <a:cs typeface="Calibri"/>
                        </a:rPr>
                        <a:t>Rank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22325" marR="505459" algn="ctr">
                        <a:lnSpc>
                          <a:spcPct val="109400"/>
                        </a:lnSpc>
                        <a:spcBef>
                          <a:spcPts val="750"/>
                        </a:spcBef>
                      </a:pPr>
                      <a:r>
                        <a:rPr sz="2450" spc="21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2450" spc="170" dirty="0">
                          <a:latin typeface="Calibri"/>
                          <a:cs typeface="Calibri"/>
                        </a:rPr>
                        <a:t>number of </a:t>
                      </a:r>
                      <a:r>
                        <a:rPr sz="2450" spc="155" dirty="0">
                          <a:latin typeface="Calibri"/>
                          <a:cs typeface="Calibri"/>
                        </a:rPr>
                        <a:t>tensor </a:t>
                      </a:r>
                      <a:r>
                        <a:rPr sz="2450" spc="130" dirty="0">
                          <a:latin typeface="Calibri"/>
                          <a:cs typeface="Calibri"/>
                        </a:rPr>
                        <a:t>dimensions. </a:t>
                      </a:r>
                      <a:r>
                        <a:rPr sz="2450" spc="330" dirty="0">
                          <a:latin typeface="Calibri"/>
                          <a:cs typeface="Calibri"/>
                        </a:rPr>
                        <a:t>A  </a:t>
                      </a:r>
                      <a:r>
                        <a:rPr sz="2450" spc="145" dirty="0">
                          <a:latin typeface="Calibri"/>
                          <a:cs typeface="Calibri"/>
                        </a:rPr>
                        <a:t>scalar</a:t>
                      </a:r>
                      <a:r>
                        <a:rPr sz="24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55" dirty="0">
                          <a:latin typeface="Calibri"/>
                          <a:cs typeface="Calibri"/>
                        </a:rPr>
                        <a:t>has</a:t>
                      </a:r>
                      <a:r>
                        <a:rPr sz="24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30" dirty="0">
                          <a:latin typeface="Calibri"/>
                          <a:cs typeface="Calibri"/>
                        </a:rPr>
                        <a:t>rank</a:t>
                      </a:r>
                      <a:r>
                        <a:rPr sz="24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80" dirty="0">
                          <a:latin typeface="Calibri"/>
                          <a:cs typeface="Calibri"/>
                        </a:rPr>
                        <a:t>0,</a:t>
                      </a:r>
                      <a:r>
                        <a:rPr sz="24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6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80" dirty="0">
                          <a:latin typeface="Calibri"/>
                          <a:cs typeface="Calibri"/>
                        </a:rPr>
                        <a:t>vector</a:t>
                      </a:r>
                      <a:r>
                        <a:rPr sz="24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55" dirty="0">
                          <a:latin typeface="Calibri"/>
                          <a:cs typeface="Calibri"/>
                        </a:rPr>
                        <a:t>has</a:t>
                      </a:r>
                      <a:r>
                        <a:rPr sz="24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30" dirty="0">
                          <a:latin typeface="Calibri"/>
                          <a:cs typeface="Calibri"/>
                        </a:rPr>
                        <a:t>rank</a:t>
                      </a:r>
                      <a:r>
                        <a:rPr sz="24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-130" dirty="0">
                          <a:latin typeface="Calibri"/>
                          <a:cs typeface="Calibri"/>
                        </a:rPr>
                        <a:t>1,</a:t>
                      </a:r>
                      <a:r>
                        <a:rPr sz="24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60" dirty="0">
                          <a:latin typeface="Calibri"/>
                          <a:cs typeface="Calibri"/>
                        </a:rPr>
                        <a:t>a  </a:t>
                      </a:r>
                      <a:r>
                        <a:rPr sz="2450" spc="140" dirty="0">
                          <a:latin typeface="Calibri"/>
                          <a:cs typeface="Calibri"/>
                        </a:rPr>
                        <a:t>matrix</a:t>
                      </a:r>
                      <a:r>
                        <a:rPr sz="24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8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24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30" dirty="0">
                          <a:latin typeface="Calibri"/>
                          <a:cs typeface="Calibri"/>
                        </a:rPr>
                        <a:t>rank</a:t>
                      </a:r>
                      <a:r>
                        <a:rPr sz="24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55" dirty="0">
                          <a:latin typeface="Calibri"/>
                          <a:cs typeface="Calibri"/>
                        </a:rPr>
                        <a:t>2,</a:t>
                      </a:r>
                      <a:r>
                        <a:rPr sz="24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6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55" dirty="0">
                          <a:latin typeface="Calibri"/>
                          <a:cs typeface="Calibri"/>
                        </a:rPr>
                        <a:t>tensor</a:t>
                      </a:r>
                      <a:r>
                        <a:rPr sz="24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55" dirty="0">
                          <a:latin typeface="Calibri"/>
                          <a:cs typeface="Calibri"/>
                        </a:rPr>
                        <a:t>has</a:t>
                      </a:r>
                      <a:r>
                        <a:rPr sz="24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30" dirty="0">
                          <a:latin typeface="Calibri"/>
                          <a:cs typeface="Calibri"/>
                        </a:rPr>
                        <a:t>rank</a:t>
                      </a:r>
                      <a:r>
                        <a:rPr sz="24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40" dirty="0">
                          <a:latin typeface="Calibri"/>
                          <a:cs typeface="Calibri"/>
                        </a:rPr>
                        <a:t>n.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R="412750" algn="ctr">
                        <a:lnSpc>
                          <a:spcPct val="100000"/>
                        </a:lnSpc>
                      </a:pPr>
                      <a:r>
                        <a:rPr sz="2450" spc="-240" dirty="0">
                          <a:latin typeface="Courier New"/>
                          <a:cs typeface="Courier New"/>
                        </a:rPr>
                        <a:t>tensor.ndim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39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729615" algn="ctr">
                        <a:lnSpc>
                          <a:spcPct val="100000"/>
                        </a:lnSpc>
                      </a:pPr>
                      <a:r>
                        <a:rPr sz="2450" spc="180" dirty="0">
                          <a:latin typeface="Calibri"/>
                          <a:cs typeface="Calibri"/>
                        </a:rPr>
                        <a:t>Axis </a:t>
                      </a:r>
                      <a:r>
                        <a:rPr sz="2450" spc="13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450" spc="-2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45" dirty="0">
                          <a:latin typeface="Calibri"/>
                          <a:cs typeface="Calibri"/>
                        </a:rPr>
                        <a:t>dimension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308610" algn="ctr">
                        <a:lnSpc>
                          <a:spcPct val="100000"/>
                        </a:lnSpc>
                      </a:pPr>
                      <a:r>
                        <a:rPr sz="2450" spc="33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30" dirty="0">
                          <a:latin typeface="Calibri"/>
                          <a:cs typeface="Calibri"/>
                        </a:rPr>
                        <a:t>particular</a:t>
                      </a:r>
                      <a:r>
                        <a:rPr sz="24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45" dirty="0">
                          <a:latin typeface="Calibri"/>
                          <a:cs typeface="Calibri"/>
                        </a:rPr>
                        <a:t>dimension</a:t>
                      </a:r>
                      <a:r>
                        <a:rPr sz="24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7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4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6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95" dirty="0">
                          <a:latin typeface="Calibri"/>
                          <a:cs typeface="Calibri"/>
                        </a:rPr>
                        <a:t>tensor.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R="413384" algn="ctr">
                        <a:lnSpc>
                          <a:spcPct val="100000"/>
                        </a:lnSpc>
                      </a:pPr>
                      <a:r>
                        <a:rPr sz="2450" spc="-215" dirty="0">
                          <a:latin typeface="Courier New"/>
                          <a:cs typeface="Courier New"/>
                        </a:rPr>
                        <a:t>tensor[0], </a:t>
                      </a:r>
                      <a:r>
                        <a:rPr sz="2450" spc="-210" dirty="0">
                          <a:latin typeface="Courier New"/>
                          <a:cs typeface="Courier New"/>
                        </a:rPr>
                        <a:t>tensor[:,</a:t>
                      </a:r>
                      <a:r>
                        <a:rPr sz="2450" spc="-76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50" spc="-240" dirty="0">
                          <a:latin typeface="Courier New"/>
                          <a:cs typeface="Courier New"/>
                        </a:rPr>
                        <a:t>1]…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9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L="729615" algn="ctr">
                        <a:lnSpc>
                          <a:spcPct val="100000"/>
                        </a:lnSpc>
                      </a:pPr>
                      <a:r>
                        <a:rPr sz="2450" spc="160" dirty="0">
                          <a:latin typeface="Calibri"/>
                          <a:cs typeface="Calibri"/>
                        </a:rPr>
                        <a:t>Size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056255" marR="923290" indent="-1816735">
                        <a:lnSpc>
                          <a:spcPct val="109400"/>
                        </a:lnSpc>
                        <a:spcBef>
                          <a:spcPts val="2400"/>
                        </a:spcBef>
                      </a:pPr>
                      <a:r>
                        <a:rPr sz="2450" spc="21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4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25" dirty="0">
                          <a:latin typeface="Calibri"/>
                          <a:cs typeface="Calibri"/>
                        </a:rPr>
                        <a:t>total</a:t>
                      </a:r>
                      <a:r>
                        <a:rPr sz="24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70" dirty="0">
                          <a:latin typeface="Calibri"/>
                          <a:cs typeface="Calibri"/>
                        </a:rPr>
                        <a:t>number</a:t>
                      </a:r>
                      <a:r>
                        <a:rPr sz="24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7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4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55" dirty="0">
                          <a:latin typeface="Calibri"/>
                          <a:cs typeface="Calibri"/>
                        </a:rPr>
                        <a:t>items</a:t>
                      </a:r>
                      <a:r>
                        <a:rPr sz="24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55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24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70" dirty="0">
                          <a:latin typeface="Calibri"/>
                          <a:cs typeface="Calibri"/>
                        </a:rPr>
                        <a:t>the  </a:t>
                      </a:r>
                      <a:r>
                        <a:rPr sz="2450" spc="95" dirty="0">
                          <a:latin typeface="Calibri"/>
                          <a:cs typeface="Calibri"/>
                        </a:rPr>
                        <a:t>tensor.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3048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R="412750" algn="ctr">
                        <a:lnSpc>
                          <a:spcPct val="100000"/>
                        </a:lnSpc>
                      </a:pPr>
                      <a:r>
                        <a:rPr sz="2450" spc="-240" dirty="0">
                          <a:latin typeface="Courier New"/>
                          <a:cs typeface="Courier New"/>
                        </a:rPr>
                        <a:t>tf.size(tensor)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63756" y="2231464"/>
            <a:ext cx="8376585" cy="8369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23921" y="3488199"/>
            <a:ext cx="3619500" cy="244792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1376680" indent="304800">
              <a:lnSpc>
                <a:spcPts val="3860"/>
              </a:lnSpc>
              <a:spcBef>
                <a:spcPts val="309"/>
              </a:spcBef>
            </a:pPr>
            <a:r>
              <a:rPr sz="3300" spc="180" dirty="0">
                <a:solidFill>
                  <a:srgbClr val="FFFFFF"/>
                </a:solidFill>
                <a:latin typeface="Calibri"/>
                <a:cs typeface="Calibri"/>
              </a:rPr>
              <a:t>Arti&lt;cial  </a:t>
            </a:r>
            <a:r>
              <a:rPr sz="3300" spc="3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300" spc="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3300" spc="20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300" spc="175" dirty="0">
                <a:solidFill>
                  <a:srgbClr val="FFFFFF"/>
                </a:solidFill>
                <a:latin typeface="Calibri"/>
                <a:cs typeface="Calibri"/>
              </a:rPr>
              <a:t>elligen</a:t>
            </a:r>
            <a:r>
              <a:rPr sz="3300" spc="18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300" spc="24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3300">
              <a:latin typeface="Calibri"/>
              <a:cs typeface="Calibri"/>
            </a:endParaRPr>
          </a:p>
          <a:p>
            <a:pPr marL="1941195" marR="5080" indent="24765">
              <a:lnSpc>
                <a:spcPts val="3860"/>
              </a:lnSpc>
              <a:spcBef>
                <a:spcPts val="3535"/>
              </a:spcBef>
            </a:pPr>
            <a:r>
              <a:rPr sz="3300" spc="150" dirty="0">
                <a:solidFill>
                  <a:srgbClr val="FFFFFF"/>
                </a:solidFill>
                <a:latin typeface="Calibri"/>
                <a:cs typeface="Calibri"/>
              </a:rPr>
              <a:t>Machine  </a:t>
            </a:r>
            <a:r>
              <a:rPr sz="3300" spc="27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300" spc="180" dirty="0">
                <a:solidFill>
                  <a:srgbClr val="FFFFFF"/>
                </a:solidFill>
                <a:latin typeface="Calibri"/>
                <a:cs typeface="Calibri"/>
              </a:rPr>
              <a:t>earning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95" dirty="0"/>
              <a:t>Machine</a:t>
            </a:r>
            <a:r>
              <a:rPr spc="-1325" dirty="0"/>
              <a:t> </a:t>
            </a:r>
            <a:r>
              <a:rPr spc="175" dirty="0"/>
              <a:t>Learning</a:t>
            </a:r>
            <a:r>
              <a:rPr spc="-1325" dirty="0"/>
              <a:t> </a:t>
            </a:r>
            <a:r>
              <a:rPr spc="-20" dirty="0"/>
              <a:t>vs.</a:t>
            </a:r>
            <a:r>
              <a:rPr spc="-1325" dirty="0"/>
              <a:t> </a:t>
            </a:r>
            <a:r>
              <a:rPr spc="505" dirty="0"/>
              <a:t>Deep</a:t>
            </a:r>
            <a:r>
              <a:rPr spc="-1325" dirty="0"/>
              <a:t> </a:t>
            </a:r>
            <a:r>
              <a:rPr spc="150" dirty="0"/>
              <a:t>Learning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728344" y="7331181"/>
            <a:ext cx="1690370" cy="101854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306070">
              <a:lnSpc>
                <a:spcPts val="3860"/>
              </a:lnSpc>
              <a:spcBef>
                <a:spcPts val="309"/>
              </a:spcBef>
            </a:pPr>
            <a:r>
              <a:rPr sz="3300" spc="305" dirty="0">
                <a:solidFill>
                  <a:srgbClr val="FFFFFF"/>
                </a:solidFill>
                <a:latin typeface="Calibri"/>
                <a:cs typeface="Calibri"/>
              </a:rPr>
              <a:t>Deep  </a:t>
            </a:r>
            <a:r>
              <a:rPr sz="3300" spc="27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300" spc="180" dirty="0">
                <a:solidFill>
                  <a:srgbClr val="FFFFFF"/>
                </a:solidFill>
                <a:latin typeface="Calibri"/>
                <a:cs typeface="Calibri"/>
              </a:rPr>
              <a:t>earning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8516" y="5163250"/>
            <a:ext cx="245745" cy="354330"/>
          </a:xfrm>
          <a:custGeom>
            <a:avLst/>
            <a:gdLst/>
            <a:ahLst/>
            <a:cxnLst/>
            <a:rect l="l" t="t" r="r" b="b"/>
            <a:pathLst>
              <a:path w="245745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60019" y="5163250"/>
            <a:ext cx="245745" cy="354330"/>
          </a:xfrm>
          <a:custGeom>
            <a:avLst/>
            <a:gdLst/>
            <a:ahLst/>
            <a:cxnLst/>
            <a:rect l="l" t="t" r="r" b="b"/>
            <a:pathLst>
              <a:path w="245745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125315" y="2350713"/>
          <a:ext cx="5453380" cy="2517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9096">
                <a:tc>
                  <a:txBody>
                    <a:bodyPr/>
                    <a:lstStyle/>
                    <a:p>
                      <a:pPr marL="35814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A*J</a:t>
                      </a:r>
                      <a:r>
                        <a:rPr sz="23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B*L</a:t>
                      </a:r>
                      <a:r>
                        <a:rPr sz="23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C*N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5F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A*K </a:t>
                      </a:r>
                      <a:r>
                        <a:rPr sz="2300" spc="2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 </a:t>
                      </a:r>
                      <a:r>
                        <a:rPr sz="23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B*M </a:t>
                      </a:r>
                      <a:r>
                        <a:rPr sz="2300" spc="2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-3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C*O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9096">
                <a:tc>
                  <a:txBody>
                    <a:bodyPr/>
                    <a:lstStyle/>
                    <a:p>
                      <a:pPr marL="37528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D*J</a:t>
                      </a:r>
                      <a:r>
                        <a:rPr sz="23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E*L</a:t>
                      </a:r>
                      <a:r>
                        <a:rPr sz="23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F*N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D*K</a:t>
                      </a:r>
                      <a:r>
                        <a:rPr sz="23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E*M</a:t>
                      </a:r>
                      <a:r>
                        <a:rPr sz="23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F*O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9096">
                <a:tc>
                  <a:txBody>
                    <a:bodyPr/>
                    <a:lstStyle/>
                    <a:p>
                      <a:pPr marL="38925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G*J</a:t>
                      </a:r>
                      <a:r>
                        <a:rPr sz="23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H*L</a:t>
                      </a:r>
                      <a:r>
                        <a:rPr sz="23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I*N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G*K</a:t>
                      </a:r>
                      <a:r>
                        <a:rPr sz="23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H*M</a:t>
                      </a:r>
                      <a:r>
                        <a:rPr sz="23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I*O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418378" y="6549538"/>
          <a:ext cx="1677670" cy="2517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90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44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5F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38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90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126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86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9096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58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63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716951" y="7900282"/>
          <a:ext cx="2514599" cy="8393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93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716951" y="6633305"/>
          <a:ext cx="2514600" cy="81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6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13574968" y="5173629"/>
            <a:ext cx="245745" cy="354330"/>
          </a:xfrm>
          <a:custGeom>
            <a:avLst/>
            <a:gdLst/>
            <a:ahLst/>
            <a:cxnLst/>
            <a:rect l="l" t="t" r="r" b="b"/>
            <a:pathLst>
              <a:path w="245744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890770" y="5173813"/>
            <a:ext cx="245745" cy="354330"/>
          </a:xfrm>
          <a:custGeom>
            <a:avLst/>
            <a:gdLst/>
            <a:ahLst/>
            <a:cxnLst/>
            <a:rect l="l" t="t" r="r" b="b"/>
            <a:pathLst>
              <a:path w="245744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573996" y="5101582"/>
            <a:ext cx="5632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204" dirty="0">
                <a:solidFill>
                  <a:srgbClr val="FFFFFF"/>
                </a:solidFill>
                <a:latin typeface="Calibri"/>
                <a:cs typeface="Calibri"/>
              </a:rPr>
              <a:t>3x2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47190" y="5142308"/>
            <a:ext cx="245745" cy="354330"/>
          </a:xfrm>
          <a:custGeom>
            <a:avLst/>
            <a:gdLst/>
            <a:ahLst/>
            <a:cxnLst/>
            <a:rect l="l" t="t" r="r" b="b"/>
            <a:pathLst>
              <a:path w="245745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62995" y="5142493"/>
            <a:ext cx="245745" cy="354330"/>
          </a:xfrm>
          <a:custGeom>
            <a:avLst/>
            <a:gdLst/>
            <a:ahLst/>
            <a:cxnLst/>
            <a:rect l="l" t="t" r="r" b="b"/>
            <a:pathLst>
              <a:path w="245745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18755" y="6594144"/>
            <a:ext cx="765810" cy="2442845"/>
          </a:xfrm>
          <a:custGeom>
            <a:avLst/>
            <a:gdLst/>
            <a:ahLst/>
            <a:cxnLst/>
            <a:rect l="l" t="t" r="r" b="b"/>
            <a:pathLst>
              <a:path w="765809" h="2442845">
                <a:moveTo>
                  <a:pt x="765483" y="0"/>
                </a:moveTo>
                <a:lnTo>
                  <a:pt x="0" y="0"/>
                </a:lnTo>
                <a:lnTo>
                  <a:pt x="0" y="2442759"/>
                </a:lnTo>
                <a:lnTo>
                  <a:pt x="765483" y="2442759"/>
                </a:lnTo>
                <a:lnTo>
                  <a:pt x="765483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6476242" y="6549538"/>
          <a:ext cx="1677670" cy="2517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90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90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90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476242" y="2350713"/>
          <a:ext cx="1677670" cy="2517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9096">
                <a:tc>
                  <a:txBody>
                    <a:bodyPr/>
                    <a:lstStyle/>
                    <a:p>
                      <a:pPr marL="34226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9096">
                <a:tc>
                  <a:txBody>
                    <a:bodyPr/>
                    <a:lstStyle/>
                    <a:p>
                      <a:pPr marL="34226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marL="29718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9096"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marL="30226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999908" y="6549538"/>
          <a:ext cx="2514600" cy="2518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18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marL="33020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93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3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2999908" y="2350713"/>
          <a:ext cx="2514600" cy="2518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4845"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9371"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371"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538880" y="293945"/>
            <a:ext cx="7026909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715" dirty="0"/>
              <a:t>Dot</a:t>
            </a:r>
            <a:r>
              <a:rPr spc="-1005" dirty="0"/>
              <a:t> </a:t>
            </a:r>
            <a:r>
              <a:rPr spc="635" dirty="0"/>
              <a:t>product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976815" y="9306721"/>
            <a:ext cx="5626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204" dirty="0">
                <a:solidFill>
                  <a:srgbClr val="FFFFFF"/>
                </a:solidFill>
                <a:latin typeface="Calibri"/>
                <a:cs typeface="Calibri"/>
              </a:rPr>
              <a:t>3x3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39400" y="9306721"/>
            <a:ext cx="5632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204" dirty="0">
                <a:solidFill>
                  <a:srgbClr val="FFFFFF"/>
                </a:solidFill>
                <a:latin typeface="Calibri"/>
                <a:cs typeface="Calibri"/>
              </a:rPr>
              <a:t>3x2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81556" y="7517145"/>
            <a:ext cx="191071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FFFFFF"/>
                </a:solidFill>
                <a:latin typeface="Courier New"/>
                <a:cs typeface="Courier New"/>
              </a:rPr>
              <a:t>tf.matmul(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80544" y="7598294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121516" y="7291980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797695" y="7291980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895691" y="3396467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84518" y="3396467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125489" y="309015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1091233" y="7528539"/>
            <a:ext cx="178053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19785" algn="l"/>
                <a:tab pos="1638935" algn="l"/>
              </a:tabLst>
            </a:pPr>
            <a:r>
              <a:rPr sz="2450" b="1" spc="50" dirty="0">
                <a:solidFill>
                  <a:srgbClr val="FFFFFF"/>
                </a:solidFill>
                <a:latin typeface="Arial"/>
                <a:cs typeface="Arial"/>
              </a:rPr>
              <a:t>*	*	*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060920" y="8769598"/>
            <a:ext cx="184086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19785" algn="l"/>
                <a:tab pos="1638935" algn="l"/>
              </a:tabLst>
            </a:pPr>
            <a:r>
              <a:rPr sz="2450" b="1" spc="50" dirty="0">
                <a:solidFill>
                  <a:srgbClr val="FFFFFF"/>
                </a:solidFill>
                <a:latin typeface="Arial"/>
                <a:cs typeface="Arial"/>
              </a:rPr>
              <a:t>=	=	=</a:t>
            </a:r>
            <a:endParaRPr sz="24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965237" y="9528916"/>
            <a:ext cx="28746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20065" algn="l"/>
                <a:tab pos="931544" algn="l"/>
                <a:tab pos="2524760" algn="l"/>
              </a:tabLst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20	</a:t>
            </a:r>
            <a:r>
              <a:rPr sz="3675" b="1" spc="75" baseline="4535" dirty="0">
                <a:solidFill>
                  <a:srgbClr val="FFFFFF"/>
                </a:solidFill>
                <a:latin typeface="Arial"/>
                <a:cs typeface="Arial"/>
              </a:rPr>
              <a:t>+	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0	44</a:t>
            </a:r>
            <a:endParaRPr sz="23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982981" y="9306721"/>
            <a:ext cx="5632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204" dirty="0">
                <a:solidFill>
                  <a:srgbClr val="FFFFFF"/>
                </a:solidFill>
                <a:latin typeface="Calibri"/>
                <a:cs typeface="Calibri"/>
              </a:rPr>
              <a:t>3x2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30569" y="10415377"/>
            <a:ext cx="964311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1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850" spc="-2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85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85" dirty="0">
                <a:solidFill>
                  <a:srgbClr val="FFFFFF"/>
                </a:solidFill>
                <a:latin typeface="Tahoma"/>
                <a:cs typeface="Tahoma"/>
              </a:rPr>
              <a:t>live</a:t>
            </a:r>
            <a:r>
              <a:rPr sz="285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40" dirty="0">
                <a:solidFill>
                  <a:srgbClr val="FFFFFF"/>
                </a:solidFill>
                <a:latin typeface="Tahoma"/>
                <a:cs typeface="Tahoma"/>
              </a:rPr>
              <a:t>demo,</a:t>
            </a:r>
            <a:r>
              <a:rPr sz="285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200" dirty="0">
                <a:solidFill>
                  <a:srgbClr val="FFFFFF"/>
                </a:solidFill>
                <a:latin typeface="Tahoma"/>
                <a:cs typeface="Tahoma"/>
              </a:rPr>
              <a:t>checkout</a:t>
            </a:r>
            <a:r>
              <a:rPr sz="285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u="heavy" spc="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www.matrixmultiplication.xyz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84581" y="4997270"/>
            <a:ext cx="5158740" cy="995044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R="132080" algn="ctr">
              <a:lnSpc>
                <a:spcPct val="100000"/>
              </a:lnSpc>
              <a:spcBef>
                <a:spcPts val="969"/>
              </a:spcBef>
              <a:tabLst>
                <a:tab pos="3061970" algn="l"/>
              </a:tabLst>
            </a:pPr>
            <a:r>
              <a:rPr sz="2450" b="1" spc="204" dirty="0">
                <a:solidFill>
                  <a:srgbClr val="FFFFFF"/>
                </a:solidFill>
                <a:latin typeface="Calibri"/>
                <a:cs typeface="Calibri"/>
              </a:rPr>
              <a:t>3x3	3x2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2450" spc="135" dirty="0">
                <a:solidFill>
                  <a:srgbClr val="FFFFFF"/>
                </a:solidFill>
                <a:latin typeface="Tahoma"/>
                <a:cs typeface="Tahoma"/>
              </a:rPr>
              <a:t>Numbers</a:t>
            </a:r>
            <a:r>
              <a:rPr sz="245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50" spc="13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45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50" spc="15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5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50" spc="95" dirty="0">
                <a:solidFill>
                  <a:srgbClr val="FFFFFF"/>
                </a:solidFill>
                <a:latin typeface="Tahoma"/>
                <a:cs typeface="Tahoma"/>
              </a:rPr>
              <a:t>inside</a:t>
            </a:r>
            <a:r>
              <a:rPr sz="245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50" spc="145" dirty="0">
                <a:solidFill>
                  <a:srgbClr val="FFFFFF"/>
                </a:solidFill>
                <a:latin typeface="Tahoma"/>
                <a:cs typeface="Tahoma"/>
              </a:rPr>
              <a:t>must</a:t>
            </a:r>
            <a:r>
              <a:rPr sz="2450" spc="-2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50" spc="155" dirty="0">
                <a:solidFill>
                  <a:srgbClr val="FFFFFF"/>
                </a:solidFill>
                <a:latin typeface="Tahoma"/>
                <a:cs typeface="Tahoma"/>
              </a:rPr>
              <a:t>match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638749" y="5348709"/>
            <a:ext cx="2343785" cy="0"/>
          </a:xfrm>
          <a:custGeom>
            <a:avLst/>
            <a:gdLst/>
            <a:ahLst/>
            <a:cxnLst/>
            <a:rect l="l" t="t" r="r" b="b"/>
            <a:pathLst>
              <a:path w="2343784">
                <a:moveTo>
                  <a:pt x="0" y="0"/>
                </a:moveTo>
                <a:lnTo>
                  <a:pt x="5235" y="0"/>
                </a:lnTo>
                <a:lnTo>
                  <a:pt x="2338077" y="0"/>
                </a:lnTo>
                <a:lnTo>
                  <a:pt x="2343312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76827" y="531729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0" y="0"/>
                </a:moveTo>
                <a:lnTo>
                  <a:pt x="0" y="62825"/>
                </a:lnTo>
                <a:lnTo>
                  <a:pt x="62825" y="314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81159" y="531729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62825" y="0"/>
                </a:moveTo>
                <a:lnTo>
                  <a:pt x="0" y="31412"/>
                </a:lnTo>
                <a:lnTo>
                  <a:pt x="62825" y="62825"/>
                </a:lnTo>
                <a:lnTo>
                  <a:pt x="62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138730" y="5589470"/>
            <a:ext cx="54343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7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2450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FFFFFF"/>
                </a:solidFill>
                <a:latin typeface="Tahoma"/>
                <a:cs typeface="Tahoma"/>
              </a:rPr>
              <a:t>size</a:t>
            </a:r>
            <a:r>
              <a:rPr sz="245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45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FFFFFF"/>
                </a:solidFill>
                <a:latin typeface="Tahoma"/>
                <a:cs typeface="Tahoma"/>
              </a:rPr>
              <a:t>same</a:t>
            </a:r>
            <a:r>
              <a:rPr sz="245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450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50" spc="140" dirty="0">
                <a:solidFill>
                  <a:srgbClr val="FFFFFF"/>
                </a:solidFill>
                <a:latin typeface="Tahoma"/>
                <a:cs typeface="Tahoma"/>
              </a:rPr>
              <a:t>outside</a:t>
            </a:r>
            <a:r>
              <a:rPr sz="245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50" spc="125" dirty="0">
                <a:solidFill>
                  <a:srgbClr val="FFFFFF"/>
                </a:solidFill>
                <a:latin typeface="Tahoma"/>
                <a:cs typeface="Tahoma"/>
              </a:rPr>
              <a:t>numbers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275543" y="9503811"/>
            <a:ext cx="11010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77190" algn="l"/>
                <a:tab pos="899160" algn="l"/>
              </a:tabLst>
            </a:pPr>
            <a:r>
              <a:rPr sz="2450" b="1" spc="50" dirty="0">
                <a:solidFill>
                  <a:srgbClr val="FFFFFF"/>
                </a:solidFill>
                <a:latin typeface="Arial"/>
                <a:cs typeface="Arial"/>
              </a:rPr>
              <a:t>+	</a:t>
            </a:r>
            <a:r>
              <a:rPr sz="3450" baseline="-4830" dirty="0">
                <a:solidFill>
                  <a:srgbClr val="FFFFFF"/>
                </a:solidFill>
                <a:latin typeface="Arial"/>
                <a:cs typeface="Arial"/>
              </a:rPr>
              <a:t>24	</a:t>
            </a:r>
            <a:r>
              <a:rPr sz="2450" b="1" spc="5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endParaRPr sz="24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1556" y="3396467"/>
            <a:ext cx="191071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FFFFFF"/>
                </a:solidFill>
                <a:latin typeface="Courier New"/>
                <a:cs typeface="Courier New"/>
              </a:rPr>
              <a:t>tf.matmul(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914646" y="7689337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endParaRPr sz="2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520" y="356732"/>
            <a:ext cx="19177635" cy="4888230"/>
          </a:xfrm>
          <a:custGeom>
            <a:avLst/>
            <a:gdLst/>
            <a:ahLst/>
            <a:cxnLst/>
            <a:rect l="l" t="t" r="r" b="b"/>
            <a:pathLst>
              <a:path w="19177635" h="4888230">
                <a:moveTo>
                  <a:pt x="18936967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8" y="1471"/>
                </a:lnTo>
                <a:lnTo>
                  <a:pt x="99184" y="11769"/>
                </a:lnTo>
                <a:lnTo>
                  <a:pt x="45784" y="45783"/>
                </a:lnTo>
                <a:lnTo>
                  <a:pt x="11765" y="99180"/>
                </a:lnTo>
                <a:lnTo>
                  <a:pt x="1470" y="153787"/>
                </a:lnTo>
                <a:lnTo>
                  <a:pt x="183" y="192318"/>
                </a:lnTo>
                <a:lnTo>
                  <a:pt x="0" y="240097"/>
                </a:lnTo>
                <a:lnTo>
                  <a:pt x="0" y="4647750"/>
                </a:lnTo>
                <a:lnTo>
                  <a:pt x="183" y="4695528"/>
                </a:lnTo>
                <a:lnTo>
                  <a:pt x="1470" y="4734059"/>
                </a:lnTo>
                <a:lnTo>
                  <a:pt x="11765" y="4788663"/>
                </a:lnTo>
                <a:lnTo>
                  <a:pt x="45784" y="4842063"/>
                </a:lnTo>
                <a:lnTo>
                  <a:pt x="99184" y="4876082"/>
                </a:lnTo>
                <a:lnTo>
                  <a:pt x="153788" y="4886377"/>
                </a:lnTo>
                <a:lnTo>
                  <a:pt x="192318" y="4887664"/>
                </a:lnTo>
                <a:lnTo>
                  <a:pt x="240097" y="4887848"/>
                </a:lnTo>
                <a:lnTo>
                  <a:pt x="18936967" y="4887848"/>
                </a:lnTo>
                <a:lnTo>
                  <a:pt x="18984742" y="4887664"/>
                </a:lnTo>
                <a:lnTo>
                  <a:pt x="19023272" y="4886377"/>
                </a:lnTo>
                <a:lnTo>
                  <a:pt x="19077874" y="4876082"/>
                </a:lnTo>
                <a:lnTo>
                  <a:pt x="19131275" y="4842063"/>
                </a:lnTo>
                <a:lnTo>
                  <a:pt x="19165295" y="4788663"/>
                </a:lnTo>
                <a:lnTo>
                  <a:pt x="19175584" y="4734059"/>
                </a:lnTo>
                <a:lnTo>
                  <a:pt x="19176870" y="4695528"/>
                </a:lnTo>
                <a:lnTo>
                  <a:pt x="19177054" y="4647750"/>
                </a:lnTo>
                <a:lnTo>
                  <a:pt x="19177054" y="240097"/>
                </a:lnTo>
                <a:lnTo>
                  <a:pt x="19176870" y="192318"/>
                </a:lnTo>
                <a:lnTo>
                  <a:pt x="19175584" y="153787"/>
                </a:lnTo>
                <a:lnTo>
                  <a:pt x="19165295" y="99180"/>
                </a:lnTo>
                <a:lnTo>
                  <a:pt x="19131275" y="45783"/>
                </a:lnTo>
                <a:lnTo>
                  <a:pt x="19077874" y="11769"/>
                </a:lnTo>
                <a:lnTo>
                  <a:pt x="19023272" y="1471"/>
                </a:lnTo>
                <a:lnTo>
                  <a:pt x="18984742" y="183"/>
                </a:lnTo>
                <a:lnTo>
                  <a:pt x="18936967" y="0"/>
                </a:lnTo>
                <a:close/>
              </a:path>
            </a:pathLst>
          </a:custGeom>
          <a:solidFill>
            <a:srgbClr val="00A2FF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9402" y="1231710"/>
            <a:ext cx="1270635" cy="313817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 marR="5080" indent="346075">
              <a:lnSpc>
                <a:spcPts val="4860"/>
              </a:lnSpc>
              <a:spcBef>
                <a:spcPts val="35"/>
              </a:spcBef>
            </a:pPr>
            <a:r>
              <a:rPr sz="3800" spc="120" dirty="0">
                <a:solidFill>
                  <a:srgbClr val="FFFFFF"/>
                </a:solidFill>
                <a:latin typeface="Tahoma"/>
                <a:cs typeface="Tahoma"/>
              </a:rPr>
              <a:t>Traditional  </a:t>
            </a:r>
            <a:r>
              <a:rPr sz="38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800" spc="-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800" spc="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80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800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800" dirty="0">
                <a:solidFill>
                  <a:srgbClr val="FFFFFF"/>
                </a:solidFill>
                <a:latin typeface="Tahoma"/>
                <a:cs typeface="Tahoma"/>
              </a:rPr>
              <a:t>amming</a:t>
            </a:r>
            <a:endParaRPr sz="38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61638" y="218841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18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520" y="5758849"/>
            <a:ext cx="19177635" cy="4888230"/>
          </a:xfrm>
          <a:custGeom>
            <a:avLst/>
            <a:gdLst/>
            <a:ahLst/>
            <a:cxnLst/>
            <a:rect l="l" t="t" r="r" b="b"/>
            <a:pathLst>
              <a:path w="19177635" h="4888230">
                <a:moveTo>
                  <a:pt x="18936967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8" y="1470"/>
                </a:lnTo>
                <a:lnTo>
                  <a:pt x="99184" y="11765"/>
                </a:lnTo>
                <a:lnTo>
                  <a:pt x="45784" y="45784"/>
                </a:lnTo>
                <a:lnTo>
                  <a:pt x="11765" y="99184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4647752"/>
                </a:lnTo>
                <a:lnTo>
                  <a:pt x="183" y="4695530"/>
                </a:lnTo>
                <a:lnTo>
                  <a:pt x="1470" y="4734061"/>
                </a:lnTo>
                <a:lnTo>
                  <a:pt x="11765" y="4788664"/>
                </a:lnTo>
                <a:lnTo>
                  <a:pt x="45784" y="4842064"/>
                </a:lnTo>
                <a:lnTo>
                  <a:pt x="99184" y="4876083"/>
                </a:lnTo>
                <a:lnTo>
                  <a:pt x="153788" y="4886378"/>
                </a:lnTo>
                <a:lnTo>
                  <a:pt x="192318" y="4887665"/>
                </a:lnTo>
                <a:lnTo>
                  <a:pt x="240097" y="4887849"/>
                </a:lnTo>
                <a:lnTo>
                  <a:pt x="18936967" y="4887849"/>
                </a:lnTo>
                <a:lnTo>
                  <a:pt x="18984742" y="4887665"/>
                </a:lnTo>
                <a:lnTo>
                  <a:pt x="19023272" y="4886378"/>
                </a:lnTo>
                <a:lnTo>
                  <a:pt x="19077874" y="4876083"/>
                </a:lnTo>
                <a:lnTo>
                  <a:pt x="19131275" y="4842064"/>
                </a:lnTo>
                <a:lnTo>
                  <a:pt x="19165295" y="4788664"/>
                </a:lnTo>
                <a:lnTo>
                  <a:pt x="19175584" y="4734061"/>
                </a:lnTo>
                <a:lnTo>
                  <a:pt x="19176870" y="4695530"/>
                </a:lnTo>
                <a:lnTo>
                  <a:pt x="19177054" y="4647752"/>
                </a:lnTo>
                <a:lnTo>
                  <a:pt x="19177054" y="240097"/>
                </a:lnTo>
                <a:lnTo>
                  <a:pt x="19176870" y="192319"/>
                </a:lnTo>
                <a:lnTo>
                  <a:pt x="19175584" y="153788"/>
                </a:lnTo>
                <a:lnTo>
                  <a:pt x="19165295" y="99184"/>
                </a:lnTo>
                <a:lnTo>
                  <a:pt x="19131275" y="45784"/>
                </a:lnTo>
                <a:lnTo>
                  <a:pt x="19077874" y="11765"/>
                </a:lnTo>
                <a:lnTo>
                  <a:pt x="19023272" y="1470"/>
                </a:lnTo>
                <a:lnTo>
                  <a:pt x="18984742" y="183"/>
                </a:lnTo>
                <a:lnTo>
                  <a:pt x="18936967" y="0"/>
                </a:lnTo>
                <a:close/>
              </a:path>
            </a:pathLst>
          </a:custGeom>
          <a:solidFill>
            <a:srgbClr val="18E7CF">
              <a:alpha val="901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5984" y="6271138"/>
            <a:ext cx="1270635" cy="386334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826135" marR="5080" indent="-814069">
              <a:lnSpc>
                <a:spcPts val="4860"/>
              </a:lnSpc>
              <a:spcBef>
                <a:spcPts val="35"/>
              </a:spcBef>
            </a:pPr>
            <a:r>
              <a:rPr sz="3800" spc="170" dirty="0">
                <a:solidFill>
                  <a:srgbClr val="FFFFFF"/>
                </a:solidFill>
                <a:latin typeface="Tahoma"/>
                <a:cs typeface="Tahoma"/>
              </a:rPr>
              <a:t>Machine</a:t>
            </a:r>
            <a:r>
              <a:rPr sz="3800" spc="-4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800" spc="120" dirty="0">
                <a:solidFill>
                  <a:srgbClr val="FFFFFF"/>
                </a:solidFill>
                <a:latin typeface="Tahoma"/>
                <a:cs typeface="Tahoma"/>
              </a:rPr>
              <a:t>learning  </a:t>
            </a:r>
            <a:r>
              <a:rPr sz="3800" spc="170" dirty="0">
                <a:solidFill>
                  <a:srgbClr val="FFFFFF"/>
                </a:solidFill>
                <a:latin typeface="Tahoma"/>
                <a:cs typeface="Tahoma"/>
              </a:rPr>
              <a:t>algorithm</a:t>
            </a:r>
            <a:endParaRPr sz="38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25508" y="6491492"/>
            <a:ext cx="2790357" cy="2790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53987" y="6548921"/>
            <a:ext cx="2675499" cy="267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59356" y="5411977"/>
            <a:ext cx="4951467" cy="4951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67245" y="9653833"/>
            <a:ext cx="287528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360" dirty="0">
                <a:solidFill>
                  <a:srgbClr val="FFFFFF"/>
                </a:solidFill>
                <a:latin typeface="Calibri"/>
                <a:cs typeface="Calibri"/>
              </a:rPr>
              <a:t>Starts</a:t>
            </a:r>
            <a:r>
              <a:rPr sz="4250" b="1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b="1" spc="28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42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148384" y="7364167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78662" y="5916593"/>
            <a:ext cx="111506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85" dirty="0">
                <a:solidFill>
                  <a:srgbClr val="FFFFFF"/>
                </a:solidFill>
                <a:latin typeface="Tahoma"/>
                <a:cs typeface="Tahoma"/>
              </a:rPr>
              <a:t>Inputs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87278" y="5916593"/>
            <a:ext cx="129603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220" dirty="0">
                <a:solidFill>
                  <a:srgbClr val="FFFFFF"/>
                </a:solidFill>
                <a:latin typeface="Tahoma"/>
                <a:cs typeface="Tahoma"/>
              </a:rPr>
              <a:t>Output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94659" y="1090413"/>
            <a:ext cx="2790357" cy="2790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23138" y="1147843"/>
            <a:ext cx="2675499" cy="2675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704353" y="1260836"/>
            <a:ext cx="5485765" cy="238188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02920" indent="-490855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sz="2850" spc="260" dirty="0">
                <a:solidFill>
                  <a:srgbClr val="FFFFFF"/>
                </a:solidFill>
                <a:latin typeface="Tahoma"/>
                <a:cs typeface="Tahoma"/>
              </a:rPr>
              <a:t>Cut</a:t>
            </a:r>
            <a:r>
              <a:rPr sz="28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60" dirty="0">
                <a:solidFill>
                  <a:srgbClr val="FFFFFF"/>
                </a:solidFill>
                <a:latin typeface="Tahoma"/>
                <a:cs typeface="Tahoma"/>
              </a:rPr>
              <a:t>vegetables</a:t>
            </a:r>
            <a:endParaRPr sz="2850">
              <a:latin typeface="Tahoma"/>
              <a:cs typeface="Tahoma"/>
            </a:endParaRPr>
          </a:p>
          <a:p>
            <a:pPr marL="502920" indent="-49085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sz="2850" spc="130" dirty="0">
                <a:solidFill>
                  <a:srgbClr val="FFFFFF"/>
                </a:solidFill>
                <a:latin typeface="Tahoma"/>
                <a:cs typeface="Tahoma"/>
              </a:rPr>
              <a:t>Season</a:t>
            </a:r>
            <a:r>
              <a:rPr sz="28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65" dirty="0">
                <a:solidFill>
                  <a:srgbClr val="FFFFFF"/>
                </a:solidFill>
                <a:latin typeface="Tahoma"/>
                <a:cs typeface="Tahoma"/>
              </a:rPr>
              <a:t>chicken</a:t>
            </a:r>
            <a:endParaRPr sz="2850">
              <a:latin typeface="Tahoma"/>
              <a:cs typeface="Tahoma"/>
            </a:endParaRPr>
          </a:p>
          <a:p>
            <a:pPr marL="502920" indent="-49085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sz="2850" spc="135" dirty="0">
                <a:solidFill>
                  <a:srgbClr val="FFFFFF"/>
                </a:solidFill>
                <a:latin typeface="Tahoma"/>
                <a:cs typeface="Tahoma"/>
              </a:rPr>
              <a:t>Preheat</a:t>
            </a:r>
            <a:r>
              <a:rPr sz="28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35" dirty="0">
                <a:solidFill>
                  <a:srgbClr val="FFFFFF"/>
                </a:solidFill>
                <a:latin typeface="Tahoma"/>
                <a:cs typeface="Tahoma"/>
              </a:rPr>
              <a:t>oven</a:t>
            </a:r>
            <a:endParaRPr sz="2850">
              <a:latin typeface="Tahoma"/>
              <a:cs typeface="Tahoma"/>
            </a:endParaRPr>
          </a:p>
          <a:p>
            <a:pPr marL="502920" indent="-49085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sz="2850" spc="265" dirty="0">
                <a:solidFill>
                  <a:srgbClr val="FFFFFF"/>
                </a:solidFill>
                <a:latin typeface="Tahoma"/>
                <a:cs typeface="Tahoma"/>
              </a:rPr>
              <a:t>Cook</a:t>
            </a:r>
            <a:r>
              <a:rPr sz="285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65" dirty="0">
                <a:solidFill>
                  <a:srgbClr val="FFFFFF"/>
                </a:solidFill>
                <a:latin typeface="Tahoma"/>
                <a:cs typeface="Tahoma"/>
              </a:rPr>
              <a:t>chicken</a:t>
            </a:r>
            <a:r>
              <a:rPr sz="2850" spc="-3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7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850" spc="-3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35" dirty="0">
                <a:solidFill>
                  <a:srgbClr val="FFFFFF"/>
                </a:solidFill>
                <a:latin typeface="Tahoma"/>
                <a:cs typeface="Tahoma"/>
              </a:rPr>
              <a:t>30-minutes</a:t>
            </a:r>
            <a:endParaRPr sz="2850">
              <a:latin typeface="Tahoma"/>
              <a:cs typeface="Tahoma"/>
            </a:endParaRPr>
          </a:p>
          <a:p>
            <a:pPr marL="502920" indent="-49085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sz="2850" spc="285" dirty="0">
                <a:solidFill>
                  <a:srgbClr val="FFFFFF"/>
                </a:solidFill>
                <a:latin typeface="Tahoma"/>
                <a:cs typeface="Tahoma"/>
              </a:rPr>
              <a:t>Add</a:t>
            </a:r>
            <a:r>
              <a:rPr sz="28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60" dirty="0">
                <a:solidFill>
                  <a:srgbClr val="FFFFFF"/>
                </a:solidFill>
                <a:latin typeface="Tahoma"/>
                <a:cs typeface="Tahoma"/>
              </a:rPr>
              <a:t>vegetables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67245" y="4251714"/>
            <a:ext cx="287528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360" dirty="0">
                <a:solidFill>
                  <a:srgbClr val="FFFFFF"/>
                </a:solidFill>
                <a:latin typeface="Calibri"/>
                <a:cs typeface="Calibri"/>
              </a:rPr>
              <a:t>Starts</a:t>
            </a:r>
            <a:r>
              <a:rPr sz="4250" b="1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b="1" spc="28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425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973762" y="394271"/>
            <a:ext cx="111506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85" dirty="0"/>
              <a:t>Inputs</a:t>
            </a:r>
            <a:endParaRPr sz="2850"/>
          </a:p>
        </p:txBody>
      </p:sp>
      <p:sp>
        <p:nvSpPr>
          <p:cNvPr id="19" name="object 19"/>
          <p:cNvSpPr txBox="1"/>
          <p:nvPr/>
        </p:nvSpPr>
        <p:spPr>
          <a:xfrm>
            <a:off x="9072246" y="394271"/>
            <a:ext cx="93980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850" spc="90" dirty="0">
                <a:solidFill>
                  <a:srgbClr val="FFFFFF"/>
                </a:solidFill>
                <a:latin typeface="Tahoma"/>
                <a:cs typeface="Tahoma"/>
              </a:rPr>
              <a:t>ul</a:t>
            </a:r>
            <a:r>
              <a:rPr sz="2850" spc="1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850" spc="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581556" y="9859"/>
            <a:ext cx="4951467" cy="4951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6150880" y="4251714"/>
            <a:ext cx="168719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12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4250" b="1" spc="33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4250" b="1" spc="405" dirty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endParaRPr sz="42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409480" y="394271"/>
            <a:ext cx="129603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220" dirty="0">
                <a:solidFill>
                  <a:srgbClr val="FFFFFF"/>
                </a:solidFill>
                <a:latin typeface="Tahoma"/>
                <a:cs typeface="Tahoma"/>
              </a:rPr>
              <a:t>Output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187947" y="9618553"/>
            <a:ext cx="29368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325" dirty="0">
                <a:solidFill>
                  <a:srgbClr val="FFFFFF"/>
                </a:solidFill>
                <a:latin typeface="Calibri"/>
                <a:cs typeface="Calibri"/>
              </a:rPr>
              <a:t>Figures</a:t>
            </a:r>
            <a:r>
              <a:rPr sz="42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b="1" spc="350" dirty="0">
                <a:solidFill>
                  <a:srgbClr val="FFFFFF"/>
                </a:solidFill>
                <a:latin typeface="Calibri"/>
                <a:cs typeface="Calibri"/>
              </a:rPr>
              <a:t>out</a:t>
            </a:r>
            <a:endParaRPr sz="42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908425" y="5913442"/>
            <a:ext cx="5485765" cy="31311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135"/>
              </a:spcBef>
            </a:pPr>
            <a:r>
              <a:rPr sz="2850" spc="80" dirty="0">
                <a:solidFill>
                  <a:srgbClr val="FFFFFF"/>
                </a:solidFill>
                <a:latin typeface="Tahoma"/>
                <a:cs typeface="Tahoma"/>
              </a:rPr>
              <a:t>Rules</a:t>
            </a:r>
            <a:endParaRPr sz="2850">
              <a:latin typeface="Tahoma"/>
              <a:cs typeface="Tahoma"/>
            </a:endParaRPr>
          </a:p>
          <a:p>
            <a:pPr marL="502920" indent="-490855">
              <a:lnSpc>
                <a:spcPct val="100000"/>
              </a:lnSpc>
              <a:spcBef>
                <a:spcPts val="273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sz="2850" spc="260" dirty="0">
                <a:solidFill>
                  <a:srgbClr val="FFFFFF"/>
                </a:solidFill>
                <a:latin typeface="Tahoma"/>
                <a:cs typeface="Tahoma"/>
              </a:rPr>
              <a:t>Cut</a:t>
            </a:r>
            <a:r>
              <a:rPr sz="28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60" dirty="0">
                <a:solidFill>
                  <a:srgbClr val="FFFFFF"/>
                </a:solidFill>
                <a:latin typeface="Tahoma"/>
                <a:cs typeface="Tahoma"/>
              </a:rPr>
              <a:t>vegetables</a:t>
            </a:r>
            <a:endParaRPr sz="2850">
              <a:latin typeface="Tahoma"/>
              <a:cs typeface="Tahoma"/>
            </a:endParaRPr>
          </a:p>
          <a:p>
            <a:pPr marL="502920" indent="-49085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sz="2850" spc="130" dirty="0">
                <a:solidFill>
                  <a:srgbClr val="FFFFFF"/>
                </a:solidFill>
                <a:latin typeface="Tahoma"/>
                <a:cs typeface="Tahoma"/>
              </a:rPr>
              <a:t>Season</a:t>
            </a:r>
            <a:r>
              <a:rPr sz="28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65" dirty="0">
                <a:solidFill>
                  <a:srgbClr val="FFFFFF"/>
                </a:solidFill>
                <a:latin typeface="Tahoma"/>
                <a:cs typeface="Tahoma"/>
              </a:rPr>
              <a:t>chicken</a:t>
            </a:r>
            <a:endParaRPr sz="2850">
              <a:latin typeface="Tahoma"/>
              <a:cs typeface="Tahoma"/>
            </a:endParaRPr>
          </a:p>
          <a:p>
            <a:pPr marL="502920" indent="-49085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sz="2850" spc="135" dirty="0">
                <a:solidFill>
                  <a:srgbClr val="FFFFFF"/>
                </a:solidFill>
                <a:latin typeface="Tahoma"/>
                <a:cs typeface="Tahoma"/>
              </a:rPr>
              <a:t>Preheat</a:t>
            </a:r>
            <a:r>
              <a:rPr sz="28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35" dirty="0">
                <a:solidFill>
                  <a:srgbClr val="FFFFFF"/>
                </a:solidFill>
                <a:latin typeface="Tahoma"/>
                <a:cs typeface="Tahoma"/>
              </a:rPr>
              <a:t>oven</a:t>
            </a:r>
            <a:endParaRPr sz="2850">
              <a:latin typeface="Tahoma"/>
              <a:cs typeface="Tahoma"/>
            </a:endParaRPr>
          </a:p>
          <a:p>
            <a:pPr marL="502920" indent="-49085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sz="2850" spc="265" dirty="0">
                <a:solidFill>
                  <a:srgbClr val="FFFFFF"/>
                </a:solidFill>
                <a:latin typeface="Tahoma"/>
                <a:cs typeface="Tahoma"/>
              </a:rPr>
              <a:t>Cook</a:t>
            </a:r>
            <a:r>
              <a:rPr sz="285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65" dirty="0">
                <a:solidFill>
                  <a:srgbClr val="FFFFFF"/>
                </a:solidFill>
                <a:latin typeface="Tahoma"/>
                <a:cs typeface="Tahoma"/>
              </a:rPr>
              <a:t>chicken</a:t>
            </a:r>
            <a:r>
              <a:rPr sz="2850" spc="-3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7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850" spc="-3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35" dirty="0">
                <a:solidFill>
                  <a:srgbClr val="FFFFFF"/>
                </a:solidFill>
                <a:latin typeface="Tahoma"/>
                <a:cs typeface="Tahoma"/>
              </a:rPr>
              <a:t>30-minutes</a:t>
            </a:r>
            <a:endParaRPr sz="2850">
              <a:latin typeface="Tahoma"/>
              <a:cs typeface="Tahoma"/>
            </a:endParaRPr>
          </a:p>
          <a:p>
            <a:pPr marL="502920" indent="-49085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  <a:tab pos="503555" algn="l"/>
              </a:tabLst>
            </a:pPr>
            <a:r>
              <a:rPr sz="2850" spc="285" dirty="0">
                <a:solidFill>
                  <a:srgbClr val="FFFFFF"/>
                </a:solidFill>
                <a:latin typeface="Tahoma"/>
                <a:cs typeface="Tahoma"/>
              </a:rPr>
              <a:t>Add</a:t>
            </a:r>
            <a:r>
              <a:rPr sz="28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spc="160" dirty="0">
                <a:solidFill>
                  <a:srgbClr val="FFFFFF"/>
                </a:solidFill>
                <a:latin typeface="Tahoma"/>
                <a:cs typeface="Tahoma"/>
              </a:rPr>
              <a:t>vegetables</a:t>
            </a:r>
            <a:endParaRPr sz="2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168015"/>
            <a:ext cx="16478885" cy="28841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00050" marR="15875" indent="-387985">
              <a:lnSpc>
                <a:spcPts val="11130"/>
              </a:lnSpc>
              <a:spcBef>
                <a:spcPts val="675"/>
              </a:spcBef>
            </a:pPr>
            <a:r>
              <a:rPr spc="415" dirty="0"/>
              <a:t>“Why</a:t>
            </a:r>
            <a:r>
              <a:rPr spc="-1330" dirty="0"/>
              <a:t> </a:t>
            </a:r>
            <a:r>
              <a:rPr spc="254" dirty="0"/>
              <a:t>use</a:t>
            </a:r>
            <a:r>
              <a:rPr spc="-1325" dirty="0"/>
              <a:t> </a:t>
            </a:r>
            <a:r>
              <a:rPr spc="295" dirty="0"/>
              <a:t>machine</a:t>
            </a:r>
            <a:r>
              <a:rPr spc="-1325" dirty="0"/>
              <a:t> </a:t>
            </a:r>
            <a:r>
              <a:rPr spc="160" dirty="0"/>
              <a:t>learning</a:t>
            </a:r>
            <a:r>
              <a:rPr spc="-1325" dirty="0"/>
              <a:t> </a:t>
            </a:r>
            <a:r>
              <a:rPr spc="-65" dirty="0"/>
              <a:t>(or  </a:t>
            </a:r>
            <a:r>
              <a:rPr spc="520" dirty="0"/>
              <a:t>deep</a:t>
            </a:r>
            <a:r>
              <a:rPr spc="-1320" dirty="0"/>
              <a:t> </a:t>
            </a:r>
            <a:r>
              <a:rPr spc="130" dirty="0"/>
              <a:t>learning)?”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07" y="4341029"/>
            <a:ext cx="18721705" cy="2533650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12700" marR="5080" indent="2136775">
              <a:lnSpc>
                <a:spcPts val="9170"/>
              </a:lnSpc>
              <a:spcBef>
                <a:spcPts val="1580"/>
              </a:spcBef>
            </a:pPr>
            <a:r>
              <a:rPr sz="8800" b="1" spc="505" dirty="0">
                <a:solidFill>
                  <a:srgbClr val="FFFFFF"/>
                </a:solidFill>
                <a:latin typeface="Calibri"/>
                <a:cs typeface="Calibri"/>
              </a:rPr>
              <a:t>Better </a:t>
            </a:r>
            <a:r>
              <a:rPr sz="8800" b="1" spc="365" dirty="0">
                <a:solidFill>
                  <a:srgbClr val="FFFFFF"/>
                </a:solidFill>
                <a:latin typeface="Calibri"/>
                <a:cs typeface="Calibri"/>
              </a:rPr>
              <a:t>reason: </a:t>
            </a:r>
            <a:r>
              <a:rPr sz="8800" spc="3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8800" spc="54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8800" spc="525" dirty="0">
                <a:solidFill>
                  <a:srgbClr val="FFFFFF"/>
                </a:solidFill>
                <a:latin typeface="Calibri"/>
                <a:cs typeface="Calibri"/>
              </a:rPr>
              <a:t>complex  </a:t>
            </a:r>
            <a:r>
              <a:rPr sz="8800" spc="315" dirty="0">
                <a:solidFill>
                  <a:srgbClr val="FFFFFF"/>
                </a:solidFill>
                <a:latin typeface="Calibri"/>
                <a:cs typeface="Calibri"/>
              </a:rPr>
              <a:t>problem,</a:t>
            </a:r>
            <a:r>
              <a:rPr sz="8800" spc="-4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800" spc="56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8800" spc="-4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800" spc="38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8800" spc="-4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800" spc="270" dirty="0">
                <a:solidFill>
                  <a:srgbClr val="FFFFFF"/>
                </a:solidFill>
                <a:latin typeface="Calibri"/>
                <a:cs typeface="Calibri"/>
              </a:rPr>
              <a:t>think</a:t>
            </a:r>
            <a:r>
              <a:rPr sz="8800" spc="-4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800" spc="50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8800" spc="-4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800" spc="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8800" spc="-4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800" spc="459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8800" spc="-4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800" spc="185" dirty="0">
                <a:solidFill>
                  <a:srgbClr val="FFFFFF"/>
                </a:solidFill>
                <a:latin typeface="Calibri"/>
                <a:cs typeface="Calibri"/>
              </a:rPr>
              <a:t>rules?</a:t>
            </a:r>
            <a:endParaRPr sz="8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 rot="21540000">
            <a:off x="11537493" y="7124851"/>
            <a:ext cx="4018230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05"/>
              </a:lnSpc>
            </a:pPr>
            <a:r>
              <a:rPr sz="4950" b="1" spc="-210" dirty="0">
                <a:solidFill>
                  <a:srgbClr val="FFFFFF"/>
                </a:solidFill>
                <a:latin typeface="Arial"/>
                <a:cs typeface="Arial"/>
              </a:rPr>
              <a:t>(probably</a:t>
            </a:r>
            <a:r>
              <a:rPr sz="4950" b="1" spc="-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425" b="1" spc="-44" baseline="3367" dirty="0">
                <a:solidFill>
                  <a:srgbClr val="FFFFFF"/>
                </a:solidFill>
                <a:latin typeface="Arial"/>
                <a:cs typeface="Arial"/>
              </a:rPr>
              <a:t>not)</a:t>
            </a:r>
            <a:endParaRPr sz="7425" baseline="33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5172" y="2694245"/>
            <a:ext cx="748665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b="1" spc="935" dirty="0">
                <a:solidFill>
                  <a:srgbClr val="FFFFFF"/>
                </a:solidFill>
                <a:latin typeface="Calibri"/>
                <a:cs typeface="Calibri"/>
              </a:rPr>
              <a:t>Good</a:t>
            </a:r>
            <a:r>
              <a:rPr sz="9450" b="1" spc="-6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450" b="1" spc="400" dirty="0">
                <a:solidFill>
                  <a:srgbClr val="FFFFFF"/>
                </a:solidFill>
                <a:latin typeface="Calibri"/>
                <a:cs typeface="Calibri"/>
              </a:rPr>
              <a:t>reason:</a:t>
            </a:r>
            <a:endParaRPr sz="9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47115" y="2696107"/>
            <a:ext cx="5103495" cy="15678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9450" spc="590" dirty="0">
                <a:solidFill>
                  <a:srgbClr val="FFFFFF"/>
                </a:solidFill>
                <a:latin typeface="Calibri"/>
                <a:cs typeface="Calibri"/>
              </a:rPr>
              <a:t>Why</a:t>
            </a:r>
            <a:r>
              <a:rPr sz="9450" spc="-5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450" spc="390" dirty="0">
                <a:solidFill>
                  <a:srgbClr val="FFFFFF"/>
                </a:solidFill>
                <a:latin typeface="Calibri"/>
                <a:cs typeface="Calibri"/>
              </a:rPr>
              <a:t>not?</a:t>
            </a:r>
            <a:endParaRPr sz="94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221008" y="3384357"/>
            <a:ext cx="5245100" cy="188595"/>
          </a:xfrm>
          <a:custGeom>
            <a:avLst/>
            <a:gdLst/>
            <a:ahLst/>
            <a:cxnLst/>
            <a:rect l="l" t="t" r="r" b="b"/>
            <a:pathLst>
              <a:path w="5245100" h="188595">
                <a:moveTo>
                  <a:pt x="0" y="0"/>
                </a:moveTo>
                <a:lnTo>
                  <a:pt x="5245003" y="0"/>
                </a:lnTo>
                <a:lnTo>
                  <a:pt x="5245003" y="188475"/>
                </a:lnTo>
                <a:lnTo>
                  <a:pt x="0" y="188475"/>
                </a:lnTo>
                <a:lnTo>
                  <a:pt x="0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9239" y="2379817"/>
            <a:ext cx="15305617" cy="6548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88928" y="9018262"/>
            <a:ext cx="504888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135" dirty="0">
                <a:solidFill>
                  <a:srgbClr val="FFFFFF"/>
                </a:solidFill>
                <a:latin typeface="Calibri"/>
                <a:cs typeface="Calibri"/>
              </a:rPr>
              <a:t>Source: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u="heavy" spc="1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2020</a:t>
            </a:r>
            <a:r>
              <a:rPr sz="18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Machine</a:t>
            </a:r>
            <a:r>
              <a:rPr sz="18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Learning</a:t>
            </a:r>
            <a:r>
              <a:rPr sz="18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Roadmap</a:t>
            </a:r>
            <a:r>
              <a:rPr sz="18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video</a:t>
            </a:r>
            <a:r>
              <a:rPr sz="1800" spc="7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0384" y="8827442"/>
            <a:ext cx="13654405" cy="44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290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37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65" dirty="0">
                <a:solidFill>
                  <a:srgbClr val="FFFFFF"/>
                </a:solidFill>
                <a:latin typeface="Calibri"/>
                <a:cs typeface="Calibri"/>
              </a:rPr>
              <a:t>wise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85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40" dirty="0">
                <a:solidFill>
                  <a:srgbClr val="FFFFFF"/>
                </a:solidFill>
                <a:latin typeface="Calibri"/>
                <a:cs typeface="Calibri"/>
              </a:rPr>
              <a:t>engineer…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40" dirty="0">
                <a:solidFill>
                  <a:srgbClr val="FFFFFF"/>
                </a:solidFill>
                <a:latin typeface="Calibri"/>
                <a:cs typeface="Calibri"/>
              </a:rPr>
              <a:t>(actually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Calibri"/>
                <a:cs typeface="Calibri"/>
              </a:rPr>
              <a:t>rule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23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9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u="heavy" spc="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Google’s</a:t>
            </a:r>
            <a:r>
              <a:rPr sz="27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700" u="heavy" spc="1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Machine</a:t>
            </a:r>
            <a:r>
              <a:rPr sz="27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700" u="heavy" spc="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Learning</a:t>
            </a:r>
            <a:r>
              <a:rPr sz="27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700" u="heavy" spc="2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Handbook</a:t>
            </a:r>
            <a:r>
              <a:rPr sz="2700" spc="2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84427" y="3107224"/>
            <a:ext cx="17789525" cy="411099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0495280">
              <a:lnSpc>
                <a:spcPct val="100000"/>
              </a:lnSpc>
              <a:spcBef>
                <a:spcPts val="655"/>
              </a:spcBef>
            </a:pPr>
            <a:r>
              <a:rPr sz="7425" b="1" spc="-187" baseline="3367" dirty="0">
                <a:latin typeface="Arial"/>
                <a:cs typeface="Arial"/>
              </a:rPr>
              <a:t>(maybe </a:t>
            </a:r>
            <a:r>
              <a:rPr sz="7425" b="1" spc="-270" baseline="1683" dirty="0">
                <a:latin typeface="Arial"/>
                <a:cs typeface="Arial"/>
              </a:rPr>
              <a:t>not </a:t>
            </a:r>
            <a:r>
              <a:rPr sz="7425" b="1" spc="-254" baseline="1122" dirty="0">
                <a:latin typeface="Arial"/>
                <a:cs typeface="Arial"/>
              </a:rPr>
              <a:t>very</a:t>
            </a:r>
            <a:r>
              <a:rPr sz="7425" b="1" spc="-352" baseline="1122" dirty="0">
                <a:latin typeface="Arial"/>
                <a:cs typeface="Arial"/>
              </a:rPr>
              <a:t> </a:t>
            </a:r>
            <a:r>
              <a:rPr sz="4950" b="1" spc="-260" dirty="0">
                <a:latin typeface="Arial"/>
                <a:cs typeface="Arial"/>
              </a:rPr>
              <a:t>simple…)</a:t>
            </a:r>
            <a:endParaRPr sz="4950">
              <a:latin typeface="Arial"/>
              <a:cs typeface="Arial"/>
            </a:endParaRPr>
          </a:p>
          <a:p>
            <a:pPr marL="400050" marR="356870" indent="-387985">
              <a:lnSpc>
                <a:spcPts val="8240"/>
              </a:lnSpc>
              <a:spcBef>
                <a:spcPts val="1205"/>
              </a:spcBef>
            </a:pPr>
            <a:r>
              <a:rPr sz="7000" spc="-75" dirty="0"/>
              <a:t>“If</a:t>
            </a:r>
            <a:r>
              <a:rPr sz="7000" spc="-980" dirty="0"/>
              <a:t> </a:t>
            </a:r>
            <a:r>
              <a:rPr sz="7000" spc="210" dirty="0"/>
              <a:t>you</a:t>
            </a:r>
            <a:r>
              <a:rPr sz="7000" spc="-980" dirty="0"/>
              <a:t> </a:t>
            </a:r>
            <a:r>
              <a:rPr sz="7000" spc="275" dirty="0"/>
              <a:t>can</a:t>
            </a:r>
            <a:r>
              <a:rPr sz="7000" spc="-980" dirty="0"/>
              <a:t> </a:t>
            </a:r>
            <a:r>
              <a:rPr sz="7000" spc="175" dirty="0"/>
              <a:t>build</a:t>
            </a:r>
            <a:r>
              <a:rPr sz="7000" spc="-980" dirty="0"/>
              <a:t> </a:t>
            </a:r>
            <a:r>
              <a:rPr sz="7000" spc="204" dirty="0"/>
              <a:t>a</a:t>
            </a:r>
            <a:r>
              <a:rPr sz="7000" spc="-980" dirty="0"/>
              <a:t> </a:t>
            </a:r>
            <a:r>
              <a:rPr sz="7000" spc="185" dirty="0">
                <a:solidFill>
                  <a:srgbClr val="00A2FF"/>
                </a:solidFill>
              </a:rPr>
              <a:t>simple</a:t>
            </a:r>
            <a:r>
              <a:rPr sz="7000" spc="-980" dirty="0">
                <a:solidFill>
                  <a:srgbClr val="00A2FF"/>
                </a:solidFill>
              </a:rPr>
              <a:t> </a:t>
            </a:r>
            <a:r>
              <a:rPr sz="7000" spc="160" dirty="0">
                <a:solidFill>
                  <a:srgbClr val="00A2FF"/>
                </a:solidFill>
              </a:rPr>
              <a:t>rule-based</a:t>
            </a:r>
            <a:r>
              <a:rPr sz="7000" spc="-980" dirty="0">
                <a:solidFill>
                  <a:srgbClr val="00A2FF"/>
                </a:solidFill>
              </a:rPr>
              <a:t> </a:t>
            </a:r>
            <a:r>
              <a:rPr sz="7000" spc="220" dirty="0"/>
              <a:t>system  </a:t>
            </a:r>
            <a:r>
              <a:rPr sz="7000" spc="285" dirty="0"/>
              <a:t>that</a:t>
            </a:r>
            <a:r>
              <a:rPr sz="7000" spc="-985" dirty="0"/>
              <a:t> </a:t>
            </a:r>
            <a:r>
              <a:rPr sz="7000" spc="280" dirty="0"/>
              <a:t>doesn’t</a:t>
            </a:r>
            <a:r>
              <a:rPr sz="7000" spc="-980" dirty="0"/>
              <a:t> </a:t>
            </a:r>
            <a:r>
              <a:rPr sz="7000" spc="135" dirty="0"/>
              <a:t>require</a:t>
            </a:r>
            <a:r>
              <a:rPr sz="7000" spc="-980" dirty="0"/>
              <a:t> </a:t>
            </a:r>
            <a:r>
              <a:rPr sz="7000" spc="204" dirty="0"/>
              <a:t>machine</a:t>
            </a:r>
            <a:r>
              <a:rPr sz="7000" spc="-980" dirty="0"/>
              <a:t> </a:t>
            </a:r>
            <a:r>
              <a:rPr sz="7000" spc="40" dirty="0"/>
              <a:t>learning,</a:t>
            </a:r>
            <a:r>
              <a:rPr sz="7000" spc="-980" dirty="0"/>
              <a:t> </a:t>
            </a:r>
            <a:r>
              <a:rPr sz="7000" spc="455" dirty="0"/>
              <a:t>do  </a:t>
            </a:r>
            <a:r>
              <a:rPr sz="7000" spc="25" dirty="0"/>
              <a:t>that.”</a:t>
            </a:r>
            <a:endParaRPr sz="7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4114</TotalTime>
  <Words>1739</Words>
  <Application>Microsoft Office PowerPoint</Application>
  <PresentationFormat>Custom</PresentationFormat>
  <Paragraphs>386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Courier New</vt:lpstr>
      <vt:lpstr>Roboto</vt:lpstr>
      <vt:lpstr>Segoe UI Emoji</vt:lpstr>
      <vt:lpstr>Tahoma</vt:lpstr>
      <vt:lpstr>Times New Roman</vt:lpstr>
      <vt:lpstr>Office Theme</vt:lpstr>
      <vt:lpstr>Deep Learning with</vt:lpstr>
      <vt:lpstr>“What is deep learning?”</vt:lpstr>
      <vt:lpstr>PowerPoint Presentation</vt:lpstr>
      <vt:lpstr>Machine Learning vs. Deep Learning</vt:lpstr>
      <vt:lpstr>Inputs</vt:lpstr>
      <vt:lpstr>“Why use machine learning (or  deep learning)?”</vt:lpstr>
      <vt:lpstr>PowerPoint Presentation</vt:lpstr>
      <vt:lpstr>PowerPoint Presentation</vt:lpstr>
      <vt:lpstr>(maybe not very simple…) “If you can build a simple rule-based system  that doesn’t require machine learning, do  that.”</vt:lpstr>
      <vt:lpstr>What deep learning is good for 🤖✅</vt:lpstr>
      <vt:lpstr>What deep learning is not good for🤖🚫</vt:lpstr>
      <vt:lpstr>Machine Learning vs. Deep Learning</vt:lpstr>
      <vt:lpstr>Machine Learning vs. Deep Learning</vt:lpstr>
      <vt:lpstr>“What are neural networks?”</vt:lpstr>
      <vt:lpstr>Neural Networks</vt:lpstr>
      <vt:lpstr>Anatomy of Neural Networks</vt:lpstr>
      <vt:lpstr>Types of Learning</vt:lpstr>
      <vt:lpstr>“What is deep learning actually  used for?”</vt:lpstr>
      <vt:lpstr>PowerPoint Presentation</vt:lpstr>
      <vt:lpstr>Deep Learning Use Cases</vt:lpstr>
      <vt:lpstr>PowerPoint Presentation</vt:lpstr>
      <vt:lpstr>“What is TensorFlow?”</vt:lpstr>
      <vt:lpstr>What is TensorFlow?</vt:lpstr>
      <vt:lpstr>Why TensorFlow?</vt:lpstr>
      <vt:lpstr>Why TensorFlow?</vt:lpstr>
      <vt:lpstr>What is a GPU/TPU?</vt:lpstr>
      <vt:lpstr>“What is a tensor?”</vt:lpstr>
      <vt:lpstr>Neural Networks</vt:lpstr>
      <vt:lpstr>PowerPoint Presentation</vt:lpstr>
      <vt:lpstr>PowerPoint Presentation</vt:lpstr>
      <vt:lpstr>“What are we going to  cover?”</vt:lpstr>
      <vt:lpstr>PowerPoint Presentation</vt:lpstr>
      <vt:lpstr>What we’re going to cover</vt:lpstr>
      <vt:lpstr>What we’re going to cover</vt:lpstr>
      <vt:lpstr>“How should I approach  this course?”</vt:lpstr>
      <vt:lpstr>How to approach this course</vt:lpstr>
      <vt:lpstr>Let’s code!</vt:lpstr>
      <vt:lpstr>PowerPoint Presentation</vt:lpstr>
      <vt:lpstr>Tensor attributes</vt:lpstr>
      <vt:lpstr>Dot product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00_introduction_to_tensorflow_and_deep_learning</dc:title>
  <cp:lastModifiedBy>Gaziel, Uri</cp:lastModifiedBy>
  <cp:revision>2</cp:revision>
  <dcterms:created xsi:type="dcterms:W3CDTF">2021-12-26T12:43:29Z</dcterms:created>
  <dcterms:modified xsi:type="dcterms:W3CDTF">2021-12-29T09:18:33Z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2021-02-20T00:00:00Z</vt:filetime>
  </property>
  <property fmtid="{D5CDD505-2E9C-101B-9397-08002B2CF9AE}" pid="3" name="Creator">
    <vt:lpwstr>Keynote</vt:lpwstr>
  </property>
  <property fmtid="{D5CDD505-2E9C-101B-9397-08002B2CF9AE}" pid="4" name="LastSaved">
    <vt:filetime>2021-12-26T00:00:00Z</vt:filetime>
  </property>
</Properties>
</file>